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7202D-0598-42A0-ACDA-014B172405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FA8A50-FCE6-4EF8-81F8-E7751CED51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95ECB1-5048-4004-9209-78FCAFFE4114}"/>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5" name="Footer Placeholder 4">
            <a:extLst>
              <a:ext uri="{FF2B5EF4-FFF2-40B4-BE49-F238E27FC236}">
                <a16:creationId xmlns:a16="http://schemas.microsoft.com/office/drawing/2014/main" id="{170FEE1D-FC32-457A-85FF-31567989E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558E9-FF0C-425F-A720-9AA41991FC3C}"/>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56530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E249-3B2D-4088-B730-C0A4E838EB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DBCED8-3AAA-4C8E-AACD-2F579522A0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F2AFB4-A4EB-4C6F-BB15-6B8D73E921C0}"/>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5" name="Footer Placeholder 4">
            <a:extLst>
              <a:ext uri="{FF2B5EF4-FFF2-40B4-BE49-F238E27FC236}">
                <a16:creationId xmlns:a16="http://schemas.microsoft.com/office/drawing/2014/main" id="{30356C6C-AA26-4B0A-B28F-D9591DAE4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7AAD8-BF9F-4F35-86B7-7AF9BBA1BC49}"/>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17975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B29157-FBDF-4625-9691-ED9943C9BB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FFCCE7-90C4-4816-B58D-6B8301A208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F5313F-0390-4E88-85DA-DC107C7AAF50}"/>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5" name="Footer Placeholder 4">
            <a:extLst>
              <a:ext uri="{FF2B5EF4-FFF2-40B4-BE49-F238E27FC236}">
                <a16:creationId xmlns:a16="http://schemas.microsoft.com/office/drawing/2014/main" id="{91970852-66FA-4166-A089-2E5F76E4C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643D09-1E42-4976-954E-AE7451EF6DA3}"/>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306988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72C18-37EC-4D59-B4CF-047585256D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15F315-D4A3-4077-BD0D-F9328003D6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EB18C-2D13-4DC7-BF04-14B3B91CA276}"/>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5" name="Footer Placeholder 4">
            <a:extLst>
              <a:ext uri="{FF2B5EF4-FFF2-40B4-BE49-F238E27FC236}">
                <a16:creationId xmlns:a16="http://schemas.microsoft.com/office/drawing/2014/main" id="{ED88385C-3459-40DB-B9C4-CA6F2B1F3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6B2F8-DD33-4EF5-BD43-5EB228CBA7AB}"/>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265828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BBF0-7E38-4A54-BD61-4A6EEEEFBA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E8C89A-4B6E-49FC-B1F8-F943C1194C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94C49E-395F-401F-B295-662E30939468}"/>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5" name="Footer Placeholder 4">
            <a:extLst>
              <a:ext uri="{FF2B5EF4-FFF2-40B4-BE49-F238E27FC236}">
                <a16:creationId xmlns:a16="http://schemas.microsoft.com/office/drawing/2014/main" id="{7F499949-FD7D-41ED-8222-93D973A89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EA364-C69F-4311-8E9E-B92A0EF5A4A0}"/>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1115590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161BD-4CA4-49B5-91D1-5DDC43EFCB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DDC941-7D00-4510-8A07-37DCBFA6DC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04512D-51AB-47B4-98D7-BAD73272C6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2D939E-4291-4E30-9810-6C7F69766117}"/>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6" name="Footer Placeholder 5">
            <a:extLst>
              <a:ext uri="{FF2B5EF4-FFF2-40B4-BE49-F238E27FC236}">
                <a16:creationId xmlns:a16="http://schemas.microsoft.com/office/drawing/2014/main" id="{D41EF7DD-F3C3-4E90-AA1F-A150C929B8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85827-2973-417C-AB4F-0115EBEDFD5B}"/>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193922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64F4-D489-4081-BE7C-FD890A4DEF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AF2DBB-452D-400E-84FF-6712E5AA80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E501B1-0981-4DAD-A04B-F3D4EBF3DE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2C7726-BBB8-4682-8046-FBFE76A800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75C92D-3432-4E1E-A3D6-147055F27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DD8B09-D2FC-42CB-8995-55D8C7799381}"/>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8" name="Footer Placeholder 7">
            <a:extLst>
              <a:ext uri="{FF2B5EF4-FFF2-40B4-BE49-F238E27FC236}">
                <a16:creationId xmlns:a16="http://schemas.microsoft.com/office/drawing/2014/main" id="{085460ED-DC07-4DA4-8427-ABB8561866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E98672-123E-4621-B057-1C384D631256}"/>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331457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A11B-12E5-4B65-8F28-F6C2728389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7CB073-FB3F-4B57-9135-EAA4984B2C4E}"/>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4" name="Footer Placeholder 3">
            <a:extLst>
              <a:ext uri="{FF2B5EF4-FFF2-40B4-BE49-F238E27FC236}">
                <a16:creationId xmlns:a16="http://schemas.microsoft.com/office/drawing/2014/main" id="{A4F6D80C-E011-463A-9D6E-C1059015C4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6548F-7A4F-4F15-816F-A6C02E56D4A0}"/>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300141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9F95E-03EF-4213-B12C-7396DE813E5E}"/>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3" name="Footer Placeholder 2">
            <a:extLst>
              <a:ext uri="{FF2B5EF4-FFF2-40B4-BE49-F238E27FC236}">
                <a16:creationId xmlns:a16="http://schemas.microsoft.com/office/drawing/2014/main" id="{302CE701-6867-4EE8-9C55-9263A0ADAC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638277-13FE-45BA-8CDF-03C14B669DF0}"/>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2187719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DB7B5-BAA2-4B6B-83DF-DA0B35065F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4468DA-9EDE-46A7-906D-9C4C375F07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2D7441-986D-4A52-B71D-FD730E141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2B986F-A4BF-41C7-B53D-C0D3C19A4C89}"/>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6" name="Footer Placeholder 5">
            <a:extLst>
              <a:ext uri="{FF2B5EF4-FFF2-40B4-BE49-F238E27FC236}">
                <a16:creationId xmlns:a16="http://schemas.microsoft.com/office/drawing/2014/main" id="{4B18E22F-2498-4C20-9063-DA5C45DF74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AAD98-1187-4BE1-8A06-8941D010BEA9}"/>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226202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EE26-D306-42F3-A03E-4CE778A18A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FE9C78-5396-482C-B3FD-C9070FB548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9A3A62-5BCD-459F-8C98-C08BA09B7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67FEFD-0E70-4D7D-8226-10A7C06591D7}"/>
              </a:ext>
            </a:extLst>
          </p:cNvPr>
          <p:cNvSpPr>
            <a:spLocks noGrp="1"/>
          </p:cNvSpPr>
          <p:nvPr>
            <p:ph type="dt" sz="half" idx="10"/>
          </p:nvPr>
        </p:nvSpPr>
        <p:spPr/>
        <p:txBody>
          <a:bodyPr/>
          <a:lstStyle/>
          <a:p>
            <a:fld id="{31CB7095-D0E5-45DB-89A7-52AD903FF407}" type="datetimeFigureOut">
              <a:rPr lang="en-US" smtClean="0"/>
              <a:t>5/31/2022</a:t>
            </a:fld>
            <a:endParaRPr lang="en-US"/>
          </a:p>
        </p:txBody>
      </p:sp>
      <p:sp>
        <p:nvSpPr>
          <p:cNvPr id="6" name="Footer Placeholder 5">
            <a:extLst>
              <a:ext uri="{FF2B5EF4-FFF2-40B4-BE49-F238E27FC236}">
                <a16:creationId xmlns:a16="http://schemas.microsoft.com/office/drawing/2014/main" id="{6F4CCE15-E24B-4048-82A5-51B055A70A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1B2423-CB0C-47B0-A4C6-0D17E31953C9}"/>
              </a:ext>
            </a:extLst>
          </p:cNvPr>
          <p:cNvSpPr>
            <a:spLocks noGrp="1"/>
          </p:cNvSpPr>
          <p:nvPr>
            <p:ph type="sldNum" sz="quarter" idx="12"/>
          </p:nvPr>
        </p:nvSpPr>
        <p:spPr/>
        <p:txBody>
          <a:bodyPr/>
          <a:lstStyle/>
          <a:p>
            <a:fld id="{DCC7E0DE-4381-49DA-83CC-C8E57532A695}" type="slidenum">
              <a:rPr lang="en-US" smtClean="0"/>
              <a:t>‹#›</a:t>
            </a:fld>
            <a:endParaRPr lang="en-US"/>
          </a:p>
        </p:txBody>
      </p:sp>
    </p:spTree>
    <p:extLst>
      <p:ext uri="{BB962C8B-B14F-4D97-AF65-F5344CB8AC3E}">
        <p14:creationId xmlns:p14="http://schemas.microsoft.com/office/powerpoint/2010/main" val="122099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153615-0F13-41B2-8F62-3F4751FE2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19DB0E-8018-4447-A004-5A34F1692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28A0D-0470-4922-9632-2C76EF419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B7095-D0E5-45DB-89A7-52AD903FF407}" type="datetimeFigureOut">
              <a:rPr lang="en-US" smtClean="0"/>
              <a:t>5/31/2022</a:t>
            </a:fld>
            <a:endParaRPr lang="en-US"/>
          </a:p>
        </p:txBody>
      </p:sp>
      <p:sp>
        <p:nvSpPr>
          <p:cNvPr id="5" name="Footer Placeholder 4">
            <a:extLst>
              <a:ext uri="{FF2B5EF4-FFF2-40B4-BE49-F238E27FC236}">
                <a16:creationId xmlns:a16="http://schemas.microsoft.com/office/drawing/2014/main" id="{6460776A-ECD5-4246-99C3-0C63D2466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E9A506-9AB7-4E74-8A5B-5623947535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7E0DE-4381-49DA-83CC-C8E57532A695}" type="slidenum">
              <a:rPr lang="en-US" smtClean="0"/>
              <a:t>‹#›</a:t>
            </a:fld>
            <a:endParaRPr lang="en-US"/>
          </a:p>
        </p:txBody>
      </p:sp>
    </p:spTree>
    <p:extLst>
      <p:ext uri="{BB962C8B-B14F-4D97-AF65-F5344CB8AC3E}">
        <p14:creationId xmlns:p14="http://schemas.microsoft.com/office/powerpoint/2010/main" val="1874420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mb.certcivatty@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01682-3ED2-4684-A85E-15859497A97E}"/>
              </a:ext>
            </a:extLst>
          </p:cNvPr>
          <p:cNvSpPr>
            <a:spLocks noGrp="1"/>
          </p:cNvSpPr>
          <p:nvPr>
            <p:ph type="ctrTitle"/>
          </p:nvPr>
        </p:nvSpPr>
        <p:spPr/>
        <p:txBody>
          <a:bodyPr/>
          <a:lstStyle/>
          <a:p>
            <a:r>
              <a:rPr lang="en-US" dirty="0"/>
              <a:t>LIBERTY AND THE CONSTITUTION</a:t>
            </a:r>
          </a:p>
        </p:txBody>
      </p:sp>
      <p:sp>
        <p:nvSpPr>
          <p:cNvPr id="3" name="Subtitle 2">
            <a:extLst>
              <a:ext uri="{FF2B5EF4-FFF2-40B4-BE49-F238E27FC236}">
                <a16:creationId xmlns:a16="http://schemas.microsoft.com/office/drawing/2014/main" id="{9C98BDB0-B3DE-400F-B927-05A94B56BD52}"/>
              </a:ext>
            </a:extLst>
          </p:cNvPr>
          <p:cNvSpPr>
            <a:spLocks noGrp="1"/>
          </p:cNvSpPr>
          <p:nvPr>
            <p:ph type="subTitle" idx="1"/>
          </p:nvPr>
        </p:nvSpPr>
        <p:spPr/>
        <p:txBody>
          <a:bodyPr>
            <a:normAutofit lnSpcReduction="10000"/>
          </a:bodyPr>
          <a:lstStyle/>
          <a:p>
            <a:endParaRPr lang="en-US" dirty="0"/>
          </a:p>
          <a:p>
            <a:r>
              <a:rPr lang="en-US" dirty="0"/>
              <a:t>Catherine M. Brown, Esq.</a:t>
            </a:r>
          </a:p>
          <a:p>
            <a:r>
              <a:rPr lang="en-US" dirty="0">
                <a:hlinkClick r:id="rId2"/>
              </a:rPr>
              <a:t>Cmb.certcivatty@gmail.com</a:t>
            </a:r>
            <a:r>
              <a:rPr lang="en-US" dirty="0"/>
              <a:t> </a:t>
            </a:r>
          </a:p>
          <a:p>
            <a:r>
              <a:rPr lang="en-US" sz="1800" dirty="0"/>
              <a:t>©</a:t>
            </a:r>
            <a:r>
              <a:rPr lang="en-US" dirty="0"/>
              <a:t> </a:t>
            </a:r>
            <a:r>
              <a:rPr lang="en-US" sz="1800" dirty="0"/>
              <a:t>Catherine M. Brown, Esq., All Rights Reserved, 2021</a:t>
            </a:r>
          </a:p>
        </p:txBody>
      </p:sp>
    </p:spTree>
    <p:extLst>
      <p:ext uri="{BB962C8B-B14F-4D97-AF65-F5344CB8AC3E}">
        <p14:creationId xmlns:p14="http://schemas.microsoft.com/office/powerpoint/2010/main" val="289050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099A85-3020-4795-956B-EF6335C2B54E}"/>
              </a:ext>
            </a:extLst>
          </p:cNvPr>
          <p:cNvSpPr txBox="1"/>
          <p:nvPr/>
        </p:nvSpPr>
        <p:spPr>
          <a:xfrm>
            <a:off x="3047999" y="523875"/>
            <a:ext cx="7000876" cy="5073184"/>
          </a:xfrm>
          <a:prstGeom prst="rect">
            <a:avLst/>
          </a:prstGeom>
          <a:noFill/>
        </p:spPr>
        <p:txBody>
          <a:bodyPr wrap="square">
            <a:spAutoFit/>
          </a:bodyPr>
          <a:lstStyle/>
          <a:p>
            <a:pPr marL="1050290" marR="1041400" algn="ctr">
              <a:spcBef>
                <a:spcPts val="300"/>
              </a:spcBef>
              <a:spcAft>
                <a:spcPts val="0"/>
              </a:spcAft>
            </a:pPr>
            <a:r>
              <a:rPr lang="en-US" sz="1800" b="1" kern="0" dirty="0">
                <a:effectLst/>
                <a:latin typeface="Times New Roman" panose="02020603050405020304" pitchFamily="18" charset="0"/>
                <a:ea typeface="Times New Roman" panose="02020603050405020304" pitchFamily="18" charset="0"/>
              </a:rPr>
              <a:t>DECLARATION</a:t>
            </a:r>
            <a:r>
              <a:rPr lang="en-US" sz="1800" b="1" kern="0" spc="-20" dirty="0">
                <a:effectLst/>
                <a:latin typeface="Times New Roman" panose="02020603050405020304" pitchFamily="18" charset="0"/>
                <a:ea typeface="Times New Roman" panose="02020603050405020304" pitchFamily="18" charset="0"/>
              </a:rPr>
              <a:t> </a:t>
            </a:r>
            <a:r>
              <a:rPr lang="en-US" sz="1800" b="1" kern="0" dirty="0">
                <a:effectLst/>
                <a:latin typeface="Times New Roman" panose="02020603050405020304" pitchFamily="18" charset="0"/>
                <a:ea typeface="Times New Roman" panose="02020603050405020304" pitchFamily="18" charset="0"/>
              </a:rPr>
              <a:t>OF</a:t>
            </a:r>
            <a:r>
              <a:rPr lang="en-US" sz="1800" b="1" kern="0" spc="-15" dirty="0">
                <a:effectLst/>
                <a:latin typeface="Times New Roman" panose="02020603050405020304" pitchFamily="18" charset="0"/>
                <a:ea typeface="Times New Roman" panose="02020603050405020304" pitchFamily="18" charset="0"/>
              </a:rPr>
              <a:t> </a:t>
            </a:r>
            <a:r>
              <a:rPr lang="en-US" sz="1800" b="1" kern="0" dirty="0">
                <a:effectLst/>
                <a:latin typeface="Times New Roman" panose="02020603050405020304" pitchFamily="18" charset="0"/>
                <a:ea typeface="Times New Roman" panose="02020603050405020304" pitchFamily="18" charset="0"/>
              </a:rPr>
              <a:t>INDEPENDENCE</a:t>
            </a:r>
            <a:r>
              <a:rPr lang="en-US" sz="1800" b="1" kern="0" spc="5" dirty="0">
                <a:effectLst/>
                <a:latin typeface="Times New Roman" panose="02020603050405020304" pitchFamily="18" charset="0"/>
                <a:ea typeface="Times New Roman" panose="02020603050405020304" pitchFamily="18" charset="0"/>
              </a:rPr>
              <a:t> </a:t>
            </a:r>
            <a:r>
              <a:rPr lang="en-US" sz="1800" b="1" kern="0" dirty="0">
                <a:effectLst/>
                <a:latin typeface="Times New Roman" panose="02020603050405020304" pitchFamily="18" charset="0"/>
                <a:ea typeface="Times New Roman" panose="02020603050405020304" pitchFamily="18" charset="0"/>
              </a:rPr>
              <a:t>(1776)</a:t>
            </a:r>
          </a:p>
          <a:p>
            <a:pPr marL="0" marR="0">
              <a:spcBef>
                <a:spcPts val="55"/>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63500" marR="86995">
              <a:spcBef>
                <a:spcPts val="0"/>
              </a:spcBef>
              <a:spcAft>
                <a:spcPts val="0"/>
              </a:spcAft>
            </a:pPr>
            <a:r>
              <a:rPr lang="en-US" sz="1800" dirty="0">
                <a:solidFill>
                  <a:srgbClr val="666666"/>
                </a:solidFill>
                <a:effectLst/>
                <a:latin typeface="Times New Roman" panose="02020603050405020304" pitchFamily="18" charset="0"/>
                <a:ea typeface="Times New Roman" panose="02020603050405020304" pitchFamily="18" charset="0"/>
              </a:rPr>
              <a:t>“We hold these Truths to be self-evident, </a:t>
            </a:r>
            <a:r>
              <a:rPr lang="en-US" sz="1800" b="1" dirty="0">
                <a:solidFill>
                  <a:srgbClr val="666666"/>
                </a:solidFill>
                <a:effectLst/>
                <a:latin typeface="Times New Roman" panose="02020603050405020304" pitchFamily="18" charset="0"/>
                <a:ea typeface="Times New Roman" panose="02020603050405020304" pitchFamily="18" charset="0"/>
              </a:rPr>
              <a:t>that all Men are created equal</a:t>
            </a:r>
            <a:r>
              <a:rPr lang="en-US" sz="1800" dirty="0">
                <a:solidFill>
                  <a:srgbClr val="666666"/>
                </a:solidFill>
                <a:effectLst/>
                <a:latin typeface="Times New Roman" panose="02020603050405020304" pitchFamily="18" charset="0"/>
                <a:ea typeface="Times New Roman" panose="02020603050405020304" pitchFamily="18" charset="0"/>
              </a:rPr>
              <a:t>,</a:t>
            </a:r>
            <a:r>
              <a:rPr lang="en-US" sz="1800" spc="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that they are endowed by their Creator with certain unalienable Rights</a:t>
            </a:r>
            <a:r>
              <a:rPr lang="en-US" sz="1800" dirty="0">
                <a:solidFill>
                  <a:srgbClr val="666666"/>
                </a:solidFill>
                <a:effectLst/>
                <a:latin typeface="Times New Roman" panose="02020603050405020304" pitchFamily="18" charset="0"/>
                <a:ea typeface="Times New Roman" panose="02020603050405020304" pitchFamily="18" charset="0"/>
              </a:rPr>
              <a:t>, </a:t>
            </a:r>
            <a:r>
              <a:rPr lang="en-US" sz="1800" spc="-335" dirty="0">
                <a:solidFill>
                  <a:srgbClr val="666666"/>
                </a:solidFill>
                <a:effectLst/>
                <a:latin typeface="Times New Roman" panose="02020603050405020304" pitchFamily="18" charset="0"/>
                <a:ea typeface="Times New Roman" panose="02020603050405020304" pitchFamily="18" charset="0"/>
              </a:rPr>
              <a:t> </a:t>
            </a:r>
            <a:r>
              <a:rPr lang="en-US" sz="1800" dirty="0">
                <a:solidFill>
                  <a:srgbClr val="666666"/>
                </a:solidFill>
                <a:effectLst/>
                <a:latin typeface="Times New Roman" panose="02020603050405020304" pitchFamily="18" charset="0"/>
                <a:ea typeface="Times New Roman" panose="02020603050405020304" pitchFamily="18" charset="0"/>
              </a:rPr>
              <a:t>that among these are Life, Liberty, and the Pursuit of Happiness—</a:t>
            </a:r>
            <a:r>
              <a:rPr lang="en-US" sz="1800" b="1" dirty="0">
                <a:solidFill>
                  <a:srgbClr val="666666"/>
                </a:solidFill>
                <a:effectLst/>
                <a:latin typeface="Times New Roman" panose="02020603050405020304" pitchFamily="18" charset="0"/>
                <a:ea typeface="Times New Roman" panose="02020603050405020304" pitchFamily="18" charset="0"/>
              </a:rPr>
              <a:t>That to</a:t>
            </a:r>
            <a:r>
              <a:rPr lang="en-US" sz="1800" b="1" spc="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secure these Rights, Governments are instituted among Men, deriving</a:t>
            </a:r>
            <a:r>
              <a:rPr lang="en-US" sz="1800" b="1" spc="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their</a:t>
            </a:r>
            <a:r>
              <a:rPr lang="en-US" sz="1800" b="1" spc="-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just</a:t>
            </a:r>
            <a:r>
              <a:rPr lang="en-US" sz="1800" b="1" spc="-1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Powers</a:t>
            </a:r>
            <a:r>
              <a:rPr lang="en-US" sz="1800" b="1" spc="1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from</a:t>
            </a:r>
            <a:r>
              <a:rPr lang="en-US" sz="1800" b="1" spc="-1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the</a:t>
            </a:r>
            <a:r>
              <a:rPr lang="en-US" sz="1800" b="1" spc="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Consent</a:t>
            </a:r>
            <a:r>
              <a:rPr lang="en-US" sz="1800" b="1" spc="-1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of</a:t>
            </a:r>
            <a:r>
              <a:rPr lang="en-US" sz="1800" b="1" spc="-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the</a:t>
            </a:r>
            <a:r>
              <a:rPr lang="en-US" sz="1800" b="1" spc="5" dirty="0">
                <a:solidFill>
                  <a:srgbClr val="666666"/>
                </a:solidFill>
                <a:effectLst/>
                <a:latin typeface="Times New Roman" panose="02020603050405020304" pitchFamily="18" charset="0"/>
                <a:ea typeface="Times New Roman" panose="02020603050405020304" pitchFamily="18" charset="0"/>
              </a:rPr>
              <a:t> </a:t>
            </a:r>
            <a:r>
              <a:rPr lang="en-US" sz="1800" b="1" dirty="0">
                <a:solidFill>
                  <a:srgbClr val="666666"/>
                </a:solidFill>
                <a:effectLst/>
                <a:latin typeface="Times New Roman" panose="02020603050405020304" pitchFamily="18" charset="0"/>
                <a:ea typeface="Times New Roman" panose="02020603050405020304" pitchFamily="18" charset="0"/>
              </a:rPr>
              <a:t>Governed</a:t>
            </a:r>
            <a:r>
              <a:rPr lang="en-US" sz="1800" dirty="0">
                <a:solidFill>
                  <a:srgbClr val="666666"/>
                </a:solidFill>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63500" marR="86995">
              <a:spcBef>
                <a:spcPts val="0"/>
              </a:spcBef>
              <a:spcAft>
                <a:spcPts val="0"/>
              </a:spcAft>
            </a:pPr>
            <a:r>
              <a:rPr lang="en-US" sz="1800" dirty="0">
                <a:solidFill>
                  <a:srgbClr val="666666"/>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63500" marR="86995">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1050925" marR="1041400" algn="ctr">
              <a:spcBef>
                <a:spcPts val="0"/>
              </a:spcBef>
              <a:spcAft>
                <a:spcPts val="0"/>
              </a:spcAft>
            </a:pPr>
            <a:r>
              <a:rPr lang="en-US" sz="1800" b="1" kern="0" dirty="0">
                <a:solidFill>
                  <a:srgbClr val="666666"/>
                </a:solidFill>
                <a:effectLst/>
                <a:latin typeface="Times New Roman" panose="02020603050405020304" pitchFamily="18" charset="0"/>
                <a:ea typeface="Times New Roman" panose="02020603050405020304" pitchFamily="18" charset="0"/>
              </a:rPr>
              <a:t>PREAMBLE</a:t>
            </a:r>
            <a:r>
              <a:rPr lang="en-US" sz="1800" b="1" kern="0" spc="-5" dirty="0">
                <a:solidFill>
                  <a:srgbClr val="666666"/>
                </a:solidFill>
                <a:effectLst/>
                <a:latin typeface="Times New Roman" panose="02020603050405020304" pitchFamily="18" charset="0"/>
                <a:ea typeface="Times New Roman" panose="02020603050405020304" pitchFamily="18" charset="0"/>
              </a:rPr>
              <a:t> </a:t>
            </a:r>
            <a:r>
              <a:rPr lang="en-US" sz="1800" b="1" kern="0" dirty="0">
                <a:solidFill>
                  <a:srgbClr val="666666"/>
                </a:solidFill>
                <a:effectLst/>
                <a:latin typeface="Times New Roman" panose="02020603050405020304" pitchFamily="18" charset="0"/>
                <a:ea typeface="Times New Roman" panose="02020603050405020304" pitchFamily="18" charset="0"/>
              </a:rPr>
              <a:t>TO</a:t>
            </a:r>
            <a:r>
              <a:rPr lang="en-US" sz="1800" b="1" kern="0" spc="-10" dirty="0">
                <a:solidFill>
                  <a:srgbClr val="666666"/>
                </a:solidFill>
                <a:effectLst/>
                <a:latin typeface="Times New Roman" panose="02020603050405020304" pitchFamily="18" charset="0"/>
                <a:ea typeface="Times New Roman" panose="02020603050405020304" pitchFamily="18" charset="0"/>
              </a:rPr>
              <a:t> </a:t>
            </a:r>
            <a:r>
              <a:rPr lang="en-US" sz="1800" b="1" kern="0" dirty="0">
                <a:solidFill>
                  <a:srgbClr val="666666"/>
                </a:solidFill>
                <a:effectLst/>
                <a:latin typeface="Times New Roman" panose="02020603050405020304" pitchFamily="18" charset="0"/>
                <a:ea typeface="Times New Roman" panose="02020603050405020304" pitchFamily="18" charset="0"/>
              </a:rPr>
              <a:t>THE</a:t>
            </a:r>
            <a:r>
              <a:rPr lang="en-US" sz="1800" b="1" kern="0" spc="-5" dirty="0">
                <a:solidFill>
                  <a:srgbClr val="666666"/>
                </a:solidFill>
                <a:effectLst/>
                <a:latin typeface="Times New Roman" panose="02020603050405020304" pitchFamily="18" charset="0"/>
                <a:ea typeface="Times New Roman" panose="02020603050405020304" pitchFamily="18" charset="0"/>
              </a:rPr>
              <a:t> </a:t>
            </a:r>
            <a:r>
              <a:rPr lang="en-US" sz="1800" b="1" kern="0" dirty="0">
                <a:solidFill>
                  <a:srgbClr val="666666"/>
                </a:solidFill>
                <a:effectLst/>
                <a:latin typeface="Times New Roman" panose="02020603050405020304" pitchFamily="18" charset="0"/>
                <a:ea typeface="Times New Roman" panose="02020603050405020304" pitchFamily="18" charset="0"/>
              </a:rPr>
              <a:t>CONSTITUTION</a:t>
            </a:r>
            <a:r>
              <a:rPr lang="en-US" sz="1800" b="1" kern="0" spc="-10" dirty="0">
                <a:solidFill>
                  <a:srgbClr val="666666"/>
                </a:solidFill>
                <a:effectLst/>
                <a:latin typeface="Times New Roman" panose="02020603050405020304" pitchFamily="18" charset="0"/>
                <a:ea typeface="Times New Roman" panose="02020603050405020304" pitchFamily="18" charset="0"/>
              </a:rPr>
              <a:t> </a:t>
            </a:r>
            <a:r>
              <a:rPr lang="en-US" sz="1800" b="1" kern="0" dirty="0">
                <a:solidFill>
                  <a:srgbClr val="666666"/>
                </a:solidFill>
                <a:effectLst/>
                <a:latin typeface="Times New Roman" panose="02020603050405020304" pitchFamily="18" charset="0"/>
                <a:ea typeface="Times New Roman" panose="02020603050405020304" pitchFamily="18" charset="0"/>
              </a:rPr>
              <a:t>(1789)</a:t>
            </a:r>
            <a:endParaRPr lang="en-US" sz="1800" b="1" kern="0" dirty="0">
              <a:effectLst/>
              <a:latin typeface="Times New Roman" panose="02020603050405020304" pitchFamily="18" charset="0"/>
              <a:ea typeface="Times New Roman" panose="02020603050405020304" pitchFamily="18" charset="0"/>
            </a:endParaRPr>
          </a:p>
          <a:p>
            <a:pPr marL="0" marR="0">
              <a:spcBef>
                <a:spcPts val="55"/>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63500" marR="66675">
              <a:spcBef>
                <a:spcPts val="0"/>
              </a:spcBef>
              <a:spcAft>
                <a:spcPts val="0"/>
              </a:spcAft>
            </a:pPr>
            <a:r>
              <a:rPr lang="en-US" sz="1800" dirty="0">
                <a:solidFill>
                  <a:srgbClr val="333333"/>
                </a:solidFill>
                <a:effectLst/>
                <a:latin typeface="Times New Roman" panose="02020603050405020304" pitchFamily="18" charset="0"/>
                <a:ea typeface="Times New Roman" panose="02020603050405020304" pitchFamily="18" charset="0"/>
              </a:rPr>
              <a:t>“</a:t>
            </a:r>
            <a:r>
              <a:rPr lang="en-US" sz="1800" b="1" dirty="0">
                <a:solidFill>
                  <a:srgbClr val="333333"/>
                </a:solidFill>
                <a:effectLst/>
                <a:latin typeface="Times New Roman" panose="02020603050405020304" pitchFamily="18" charset="0"/>
                <a:ea typeface="Times New Roman" panose="02020603050405020304" pitchFamily="18" charset="0"/>
              </a:rPr>
              <a:t>We</a:t>
            </a:r>
            <a:r>
              <a:rPr lang="en-US" sz="1800" b="1" spc="-1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the people of</a:t>
            </a:r>
            <a:r>
              <a:rPr lang="en-US" sz="1800" b="1" spc="-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the United</a:t>
            </a:r>
            <a:r>
              <a:rPr lang="en-US" sz="1800" b="1" spc="-1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States</a:t>
            </a:r>
            <a:r>
              <a:rPr lang="en-US" sz="1800" dirty="0">
                <a:solidFill>
                  <a:srgbClr val="333333"/>
                </a:solidFill>
                <a:effectLst/>
                <a:latin typeface="Times New Roman" panose="02020603050405020304" pitchFamily="18" charset="0"/>
                <a:ea typeface="Times New Roman" panose="02020603050405020304" pitchFamily="18" charset="0"/>
              </a:rPr>
              <a:t>,</a:t>
            </a:r>
            <a:r>
              <a:rPr lang="en-US" sz="1800" spc="-5" dirty="0">
                <a:solidFill>
                  <a:srgbClr val="333333"/>
                </a:solidFill>
                <a:effectLst/>
                <a:latin typeface="Times New Roman" panose="02020603050405020304" pitchFamily="18" charset="0"/>
                <a:ea typeface="Times New Roman" panose="02020603050405020304" pitchFamily="18" charset="0"/>
              </a:rPr>
              <a:t> </a:t>
            </a:r>
            <a:r>
              <a:rPr lang="en-US" sz="1800" dirty="0">
                <a:solidFill>
                  <a:srgbClr val="333333"/>
                </a:solidFill>
                <a:effectLst/>
                <a:latin typeface="Times New Roman" panose="02020603050405020304" pitchFamily="18" charset="0"/>
                <a:ea typeface="Times New Roman" panose="02020603050405020304" pitchFamily="18" charset="0"/>
              </a:rPr>
              <a:t>in</a:t>
            </a:r>
            <a:r>
              <a:rPr lang="en-US" sz="1800" spc="-5" dirty="0">
                <a:solidFill>
                  <a:srgbClr val="333333"/>
                </a:solidFill>
                <a:effectLst/>
                <a:latin typeface="Times New Roman" panose="02020603050405020304" pitchFamily="18" charset="0"/>
                <a:ea typeface="Times New Roman" panose="02020603050405020304" pitchFamily="18" charset="0"/>
              </a:rPr>
              <a:t> </a:t>
            </a:r>
            <a:r>
              <a:rPr lang="en-US" sz="1800" dirty="0">
                <a:solidFill>
                  <a:srgbClr val="333333"/>
                </a:solidFill>
                <a:effectLst/>
                <a:latin typeface="Times New Roman" panose="02020603050405020304" pitchFamily="18" charset="0"/>
                <a:ea typeface="Times New Roman" panose="02020603050405020304" pitchFamily="18" charset="0"/>
              </a:rPr>
              <a:t>order</a:t>
            </a:r>
            <a:r>
              <a:rPr lang="en-US" sz="1800" spc="-5" dirty="0">
                <a:solidFill>
                  <a:srgbClr val="333333"/>
                </a:solidFill>
                <a:effectLst/>
                <a:latin typeface="Times New Roman" panose="02020603050405020304" pitchFamily="18" charset="0"/>
                <a:ea typeface="Times New Roman" panose="02020603050405020304" pitchFamily="18" charset="0"/>
              </a:rPr>
              <a:t> </a:t>
            </a:r>
            <a:r>
              <a:rPr lang="en-US" sz="1800" dirty="0">
                <a:solidFill>
                  <a:srgbClr val="333333"/>
                </a:solidFill>
                <a:effectLst/>
                <a:latin typeface="Times New Roman" panose="02020603050405020304" pitchFamily="18" charset="0"/>
                <a:ea typeface="Times New Roman" panose="02020603050405020304" pitchFamily="18" charset="0"/>
              </a:rPr>
              <a:t>to form</a:t>
            </a:r>
            <a:r>
              <a:rPr lang="en-US" sz="1800" spc="-5" dirty="0">
                <a:solidFill>
                  <a:srgbClr val="333333"/>
                </a:solidFill>
                <a:effectLst/>
                <a:latin typeface="Times New Roman" panose="02020603050405020304" pitchFamily="18" charset="0"/>
                <a:ea typeface="Times New Roman" panose="02020603050405020304" pitchFamily="18" charset="0"/>
              </a:rPr>
              <a:t> </a:t>
            </a:r>
            <a:r>
              <a:rPr lang="en-US" sz="1800" dirty="0">
                <a:solidFill>
                  <a:srgbClr val="333333"/>
                </a:solidFill>
                <a:effectLst/>
                <a:latin typeface="Times New Roman" panose="02020603050405020304" pitchFamily="18" charset="0"/>
                <a:ea typeface="Times New Roman" panose="02020603050405020304" pitchFamily="18" charset="0"/>
              </a:rPr>
              <a:t>a</a:t>
            </a:r>
            <a:r>
              <a:rPr lang="en-US" sz="1800" spc="-5" dirty="0">
                <a:solidFill>
                  <a:srgbClr val="333333"/>
                </a:solidFill>
                <a:effectLst/>
                <a:latin typeface="Times New Roman" panose="02020603050405020304" pitchFamily="18" charset="0"/>
                <a:ea typeface="Times New Roman" panose="02020603050405020304" pitchFamily="18" charset="0"/>
              </a:rPr>
              <a:t> </a:t>
            </a:r>
            <a:r>
              <a:rPr lang="en-US" sz="1800" dirty="0">
                <a:solidFill>
                  <a:srgbClr val="333333"/>
                </a:solidFill>
                <a:effectLst/>
                <a:latin typeface="Times New Roman" panose="02020603050405020304" pitchFamily="18" charset="0"/>
                <a:ea typeface="Times New Roman" panose="02020603050405020304" pitchFamily="18" charset="0"/>
              </a:rPr>
              <a:t>more</a:t>
            </a:r>
            <a:r>
              <a:rPr lang="en-US" sz="1800" spc="-20" dirty="0">
                <a:solidFill>
                  <a:srgbClr val="333333"/>
                </a:solidFill>
                <a:effectLst/>
                <a:latin typeface="Times New Roman" panose="02020603050405020304" pitchFamily="18" charset="0"/>
                <a:ea typeface="Times New Roman" panose="02020603050405020304" pitchFamily="18" charset="0"/>
              </a:rPr>
              <a:t> </a:t>
            </a:r>
            <a:r>
              <a:rPr lang="en-US" sz="1800" dirty="0">
                <a:solidFill>
                  <a:srgbClr val="333333"/>
                </a:solidFill>
                <a:effectLst/>
                <a:latin typeface="Times New Roman" panose="02020603050405020304" pitchFamily="18" charset="0"/>
                <a:ea typeface="Times New Roman" panose="02020603050405020304" pitchFamily="18" charset="0"/>
              </a:rPr>
              <a:t>perfect</a:t>
            </a:r>
            <a:r>
              <a:rPr lang="en-US" sz="1800" spc="-20" dirty="0">
                <a:solidFill>
                  <a:srgbClr val="333333"/>
                </a:solidFill>
                <a:effectLst/>
                <a:latin typeface="Times New Roman" panose="02020603050405020304" pitchFamily="18" charset="0"/>
                <a:ea typeface="Times New Roman" panose="02020603050405020304" pitchFamily="18" charset="0"/>
              </a:rPr>
              <a:t> </a:t>
            </a:r>
            <a:r>
              <a:rPr lang="en-US" sz="1800" dirty="0">
                <a:solidFill>
                  <a:srgbClr val="333333"/>
                </a:solidFill>
                <a:effectLst/>
                <a:latin typeface="Times New Roman" panose="02020603050405020304" pitchFamily="18" charset="0"/>
                <a:ea typeface="Times New Roman" panose="02020603050405020304" pitchFamily="18" charset="0"/>
              </a:rPr>
              <a:t>union, </a:t>
            </a:r>
            <a:r>
              <a:rPr lang="en-US" sz="1800" spc="-335" dirty="0">
                <a:solidFill>
                  <a:srgbClr val="333333"/>
                </a:solidFill>
                <a:effectLst/>
                <a:latin typeface="Times New Roman" panose="02020603050405020304" pitchFamily="18" charset="0"/>
                <a:ea typeface="Times New Roman" panose="02020603050405020304" pitchFamily="18" charset="0"/>
              </a:rPr>
              <a:t> </a:t>
            </a:r>
            <a:r>
              <a:rPr lang="en-US" sz="1800" dirty="0">
                <a:solidFill>
                  <a:srgbClr val="333333"/>
                </a:solidFill>
                <a:effectLst/>
                <a:latin typeface="Times New Roman" panose="02020603050405020304" pitchFamily="18" charset="0"/>
                <a:ea typeface="Times New Roman" panose="02020603050405020304" pitchFamily="18" charset="0"/>
              </a:rPr>
              <a:t>establish justice, insure domestic tranquility, provide for the common</a:t>
            </a:r>
            <a:r>
              <a:rPr lang="en-US" sz="1800" spc="5" dirty="0">
                <a:solidFill>
                  <a:srgbClr val="333333"/>
                </a:solidFill>
                <a:effectLst/>
                <a:latin typeface="Times New Roman" panose="02020603050405020304" pitchFamily="18" charset="0"/>
                <a:ea typeface="Times New Roman" panose="02020603050405020304" pitchFamily="18" charset="0"/>
              </a:rPr>
              <a:t> </a:t>
            </a:r>
            <a:r>
              <a:rPr lang="en-US" sz="1800" dirty="0">
                <a:solidFill>
                  <a:srgbClr val="333333"/>
                </a:solidFill>
                <a:effectLst/>
                <a:latin typeface="Times New Roman" panose="02020603050405020304" pitchFamily="18" charset="0"/>
                <a:ea typeface="Times New Roman" panose="02020603050405020304" pitchFamily="18" charset="0"/>
              </a:rPr>
              <a:t>defense, promote the general welfare, and </a:t>
            </a:r>
            <a:r>
              <a:rPr lang="en-US" sz="1800" b="1" dirty="0">
                <a:solidFill>
                  <a:srgbClr val="333333"/>
                </a:solidFill>
                <a:effectLst/>
                <a:latin typeface="Times New Roman" panose="02020603050405020304" pitchFamily="18" charset="0"/>
                <a:ea typeface="Times New Roman" panose="02020603050405020304" pitchFamily="18" charset="0"/>
              </a:rPr>
              <a:t>secure the blessings of liberty to</a:t>
            </a:r>
            <a:r>
              <a:rPr lang="en-US" sz="1800" b="1" spc="-33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ourselves</a:t>
            </a:r>
            <a:r>
              <a:rPr lang="en-US" sz="1800" b="1" spc="20"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and</a:t>
            </a:r>
            <a:r>
              <a:rPr lang="en-US" sz="1800" b="1" spc="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our</a:t>
            </a:r>
            <a:r>
              <a:rPr lang="en-US" sz="1800" b="1" spc="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posterity</a:t>
            </a:r>
            <a:r>
              <a:rPr lang="en-US" sz="1800" dirty="0">
                <a:solidFill>
                  <a:srgbClr val="333333"/>
                </a:solidFill>
                <a:effectLst/>
                <a:latin typeface="Times New Roman" panose="02020603050405020304" pitchFamily="18" charset="0"/>
                <a:ea typeface="Times New Roman" panose="02020603050405020304" pitchFamily="18" charset="0"/>
              </a:rPr>
              <a:t>,</a:t>
            </a:r>
            <a:r>
              <a:rPr lang="en-US" sz="1800" spc="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do</a:t>
            </a:r>
            <a:r>
              <a:rPr lang="en-US" sz="1800" b="1" spc="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ordain</a:t>
            </a:r>
            <a:r>
              <a:rPr lang="en-US" sz="1800" b="1" spc="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and</a:t>
            </a:r>
            <a:r>
              <a:rPr lang="en-US" sz="1800" b="1" spc="10"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establish</a:t>
            </a:r>
            <a:r>
              <a:rPr lang="en-US" sz="1800" b="1" spc="-5" dirty="0">
                <a:solidFill>
                  <a:srgbClr val="333333"/>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63500" marR="66675">
              <a:spcBef>
                <a:spcPts val="0"/>
              </a:spcBef>
              <a:spcAft>
                <a:spcPts val="0"/>
              </a:spcAft>
            </a:pPr>
            <a:r>
              <a:rPr lang="en-US" sz="1800" b="1" dirty="0">
                <a:solidFill>
                  <a:srgbClr val="333333"/>
                </a:solidFill>
                <a:effectLst/>
                <a:latin typeface="Times New Roman" panose="02020603050405020304" pitchFamily="18" charset="0"/>
                <a:ea typeface="Times New Roman" panose="02020603050405020304" pitchFamily="18" charset="0"/>
              </a:rPr>
              <a:t>this</a:t>
            </a:r>
            <a:r>
              <a:rPr lang="en-US" sz="1800" b="1" spc="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Constitution</a:t>
            </a:r>
            <a:r>
              <a:rPr lang="en-US" sz="1800" b="1" spc="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for</a:t>
            </a:r>
            <a:r>
              <a:rPr lang="en-US" sz="1800" b="1" spc="-1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the</a:t>
            </a:r>
            <a:r>
              <a:rPr lang="en-US" sz="1800" b="1" spc="-1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United</a:t>
            </a:r>
            <a:r>
              <a:rPr lang="en-US" sz="1800" b="1" spc="-10"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States</a:t>
            </a:r>
            <a:r>
              <a:rPr lang="en-US" sz="1800" b="1" spc="1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of</a:t>
            </a:r>
            <a:r>
              <a:rPr lang="en-US" sz="1800" b="1" spc="-15" dirty="0">
                <a:solidFill>
                  <a:srgbClr val="333333"/>
                </a:solidFill>
                <a:effectLst/>
                <a:latin typeface="Times New Roman" panose="02020603050405020304" pitchFamily="18" charset="0"/>
                <a:ea typeface="Times New Roman" panose="02020603050405020304" pitchFamily="18" charset="0"/>
              </a:rPr>
              <a:t> </a:t>
            </a:r>
            <a:r>
              <a:rPr lang="en-US" sz="1800" b="1" dirty="0">
                <a:solidFill>
                  <a:srgbClr val="333333"/>
                </a:solidFill>
                <a:effectLst/>
                <a:latin typeface="Times New Roman" panose="02020603050405020304" pitchFamily="18" charset="0"/>
                <a:ea typeface="Times New Roman" panose="02020603050405020304" pitchFamily="18" charset="0"/>
              </a:rPr>
              <a:t>America</a:t>
            </a:r>
            <a:r>
              <a:rPr lang="en-US" sz="1800" dirty="0">
                <a:solidFill>
                  <a:srgbClr val="333333"/>
                </a:solidFill>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2270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6C7468F0-DFDB-4B22-82EA-07577C443227}"/>
              </a:ext>
            </a:extLst>
          </p:cNvPr>
          <p:cNvGraphicFramePr>
            <a:graphicFrameLocks noChangeAspect="1"/>
          </p:cNvGraphicFramePr>
          <p:nvPr>
            <p:extLst>
              <p:ext uri="{D42A27DB-BD31-4B8C-83A1-F6EECF244321}">
                <p14:modId xmlns:p14="http://schemas.microsoft.com/office/powerpoint/2010/main" val="2168839606"/>
              </p:ext>
            </p:extLst>
          </p:nvPr>
        </p:nvGraphicFramePr>
        <p:xfrm>
          <a:off x="3365500" y="1485900"/>
          <a:ext cx="5029200" cy="3886200"/>
        </p:xfrm>
        <a:graphic>
          <a:graphicData uri="http://schemas.openxmlformats.org/presentationml/2006/ole">
            <mc:AlternateContent xmlns:mc="http://schemas.openxmlformats.org/markup-compatibility/2006">
              <mc:Choice xmlns:v="urn:schemas-microsoft-com:vml" Requires="v">
                <p:oleObj name="Acrobat Document" r:id="rId2" imgW="5028811" imgH="3886200" progId="Acrobat.Document.DC">
                  <p:embed/>
                </p:oleObj>
              </mc:Choice>
              <mc:Fallback>
                <p:oleObj name="Acrobat Document" r:id="rId2" imgW="5028811" imgH="3886200" progId="Acrobat.Document.DC">
                  <p:embed/>
                  <p:pic>
                    <p:nvPicPr>
                      <p:cNvPr id="0" name=""/>
                      <p:cNvPicPr/>
                      <p:nvPr/>
                    </p:nvPicPr>
                    <p:blipFill>
                      <a:blip r:embed="rId3"/>
                      <a:stretch>
                        <a:fillRect/>
                      </a:stretch>
                    </p:blipFill>
                    <p:spPr>
                      <a:xfrm>
                        <a:off x="3365500" y="1485900"/>
                        <a:ext cx="5029200" cy="3886200"/>
                      </a:xfrm>
                      <a:prstGeom prst="rect">
                        <a:avLst/>
                      </a:prstGeom>
                    </p:spPr>
                  </p:pic>
                </p:oleObj>
              </mc:Fallback>
            </mc:AlternateContent>
          </a:graphicData>
        </a:graphic>
      </p:graphicFrame>
    </p:spTree>
    <p:extLst>
      <p:ext uri="{BB962C8B-B14F-4D97-AF65-F5344CB8AC3E}">
        <p14:creationId xmlns:p14="http://schemas.microsoft.com/office/powerpoint/2010/main" val="3065320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F6F576-06D5-4DBC-8F38-12821C2027EB}"/>
              </a:ext>
            </a:extLst>
          </p:cNvPr>
          <p:cNvSpPr txBox="1"/>
          <p:nvPr/>
        </p:nvSpPr>
        <p:spPr>
          <a:xfrm>
            <a:off x="3048000" y="151180"/>
            <a:ext cx="6096000" cy="6555641"/>
          </a:xfrm>
          <a:prstGeom prst="rect">
            <a:avLst/>
          </a:prstGeom>
          <a:noFill/>
        </p:spPr>
        <p:txBody>
          <a:bodyPr wrap="square">
            <a:spAutoFit/>
          </a:bodyPr>
          <a:lstStyle/>
          <a:p>
            <a:pPr marL="0" marR="0" algn="ctr">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THE PROBLEM WITH JUDGMENT AND CONDEMNATION</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457200" algn="l"/>
              </a:tabLst>
            </a:pPr>
            <a:r>
              <a:rPr lang="en-US" sz="1400" b="1" dirty="0">
                <a:effectLst/>
                <a:latin typeface="Times New Roman" panose="02020603050405020304" pitchFamily="18" charset="0"/>
                <a:ea typeface="Times New Roman" panose="02020603050405020304" pitchFamily="18" charset="0"/>
              </a:rPr>
              <a:t>We get pleasure</a:t>
            </a:r>
            <a:r>
              <a:rPr lang="en-US" sz="1400" dirty="0">
                <a:effectLst/>
                <a:latin typeface="Times New Roman" panose="02020603050405020304" pitchFamily="18" charset="0"/>
                <a:ea typeface="Times New Roman" panose="02020603050405020304" pitchFamily="18" charset="0"/>
              </a:rPr>
              <a:t> from pronouncing an unfavorable judgment that appears to be objective, but is actually </a:t>
            </a:r>
            <a:r>
              <a:rPr lang="en-US" sz="1400" b="1" dirty="0">
                <a:effectLst/>
                <a:latin typeface="Times New Roman" panose="02020603050405020304" pitchFamily="18" charset="0"/>
                <a:ea typeface="Times New Roman" panose="02020603050405020304" pitchFamily="18" charset="0"/>
              </a:rPr>
              <a:t>a judgment of the person</a:t>
            </a: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457200" algn="l"/>
              </a:tabLst>
            </a:pPr>
            <a:r>
              <a:rPr lang="en-US" sz="1400" b="1" dirty="0">
                <a:effectLst/>
                <a:latin typeface="Times New Roman" panose="02020603050405020304" pitchFamily="18" charset="0"/>
                <a:ea typeface="Times New Roman" panose="02020603050405020304" pitchFamily="18" charset="0"/>
              </a:rPr>
              <a:t>It is a cruel pleasure because the judgment functions to “relegate[e] something to an inferior group, while presupposing a higher group to which we ourselves belong</a:t>
            </a:r>
            <a:r>
              <a:rPr lang="en-US" sz="1400" dirty="0">
                <a:effectLst/>
                <a:latin typeface="Times New Roman" panose="02020603050405020304" pitchFamily="18" charset="0"/>
                <a:ea typeface="Times New Roman" panose="02020603050405020304" pitchFamily="18" charset="0"/>
              </a:rPr>
              <a:t>.” Judgment is a disease and it is widespread. </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457200" algn="l"/>
              </a:tabLst>
            </a:pPr>
            <a:r>
              <a:rPr lang="en-US" sz="1400" b="1" dirty="0">
                <a:effectLst/>
                <a:latin typeface="Times New Roman" panose="02020603050405020304" pitchFamily="18" charset="0"/>
                <a:ea typeface="Times New Roman" panose="02020603050405020304" pitchFamily="18" charset="0"/>
              </a:rPr>
              <a:t>The root of judgment is the profound human need to arrange and rearrange humans into groups;</a:t>
            </a:r>
            <a:r>
              <a:rPr lang="en-US" sz="14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to make the groups exclusive, and to fill them with enmity for each other.</a:t>
            </a:r>
            <a:r>
              <a:rPr lang="en-US" sz="1400" dirty="0">
                <a:effectLst/>
                <a:latin typeface="Times New Roman" panose="02020603050405020304" pitchFamily="18" charset="0"/>
                <a:ea typeface="Times New Roman" panose="02020603050405020304" pitchFamily="18" charset="0"/>
              </a:rPr>
              <a:t> The friction generated by the enmity is continually refreshed by the act of judgment.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457200" algn="l"/>
              </a:tabLst>
            </a:pPr>
            <a:r>
              <a:rPr lang="en-US" sz="1400" dirty="0">
                <a:effectLst/>
                <a:latin typeface="Times New Roman" panose="02020603050405020304" pitchFamily="18" charset="0"/>
                <a:ea typeface="Times New Roman" panose="02020603050405020304" pitchFamily="18" charset="0"/>
              </a:rPr>
              <a:t>It “depends entirely upon circumstances whether one or the other of these groups engenders enough inner heat … and attack the opposing group before this does the same.”</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457200" algn="l"/>
              </a:tabLst>
            </a:pPr>
            <a:r>
              <a:rPr lang="en-US" sz="1400" dirty="0">
                <a:effectLst/>
                <a:latin typeface="Times New Roman" panose="02020603050405020304" pitchFamily="18" charset="0"/>
                <a:ea typeface="Times New Roman" panose="02020603050405020304" pitchFamily="18" charset="0"/>
              </a:rPr>
              <a:t>The friction can degenerate to a point where “ostensibly peaceful judgments then become death sentences on enemies. The frontiers of goodness are marked out exactly and woe to any of the bad who cross them. They have no business among the good and must be destroyed”.</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Lst>
            </a:pPr>
            <a:r>
              <a:rPr lang="en-US" sz="1400" dirty="0">
                <a:effectLst/>
                <a:latin typeface="Times New Roman" panose="02020603050405020304" pitchFamily="18" charset="0"/>
                <a:ea typeface="Times New Roman" panose="02020603050405020304" pitchFamily="18" charset="0"/>
              </a:rPr>
              <a:t>[Summary of chapter: “</a:t>
            </a:r>
            <a:r>
              <a:rPr lang="en-US" sz="1400" i="1" dirty="0">
                <a:effectLst/>
                <a:latin typeface="Times New Roman" panose="02020603050405020304" pitchFamily="18" charset="0"/>
                <a:ea typeface="Times New Roman" panose="02020603050405020304" pitchFamily="18" charset="0"/>
              </a:rPr>
              <a:t>Judgment and Condemnation</a:t>
            </a:r>
            <a:r>
              <a:rPr lang="en-US" sz="1400" dirty="0">
                <a:effectLst/>
                <a:latin typeface="Times New Roman" panose="02020603050405020304" pitchFamily="18" charset="0"/>
                <a:ea typeface="Times New Roman" panose="02020603050405020304" pitchFamily="18" charset="0"/>
              </a:rPr>
              <a:t>” from  </a:t>
            </a:r>
            <a:r>
              <a:rPr lang="en-US" sz="1400" b="1" dirty="0">
                <a:effectLst/>
                <a:latin typeface="Times New Roman" panose="02020603050405020304" pitchFamily="18" charset="0"/>
                <a:ea typeface="Times New Roman" panose="02020603050405020304" pitchFamily="18" charset="0"/>
              </a:rPr>
              <a:t>Crowds and Power</a:t>
            </a:r>
            <a:r>
              <a:rPr lang="en-US" sz="1400" dirty="0">
                <a:effectLst/>
                <a:latin typeface="Times New Roman" panose="02020603050405020304" pitchFamily="18" charset="0"/>
                <a:ea typeface="Times New Roman" panose="02020603050405020304" pitchFamily="18" charset="0"/>
              </a:rPr>
              <a:t>, by Elias Canetti (Farrar, Straus &amp; Giroux, 1960), at p. 296-97]. </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876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88E1A7-A9C8-41AE-B9EA-86A5AA1D4DC1}"/>
              </a:ext>
            </a:extLst>
          </p:cNvPr>
          <p:cNvSpPr txBox="1"/>
          <p:nvPr/>
        </p:nvSpPr>
        <p:spPr>
          <a:xfrm>
            <a:off x="3048000" y="662858"/>
            <a:ext cx="6096000" cy="5532284"/>
          </a:xfrm>
          <a:prstGeom prst="rect">
            <a:avLst/>
          </a:prstGeom>
          <a:noFill/>
        </p:spPr>
        <p:txBody>
          <a:bodyPr wrap="square">
            <a:spAutoFit/>
          </a:bodyPr>
          <a:lstStyle/>
          <a:p>
            <a:pPr marL="0" marR="1038225"/>
            <a:r>
              <a:rPr lang="en-US" sz="2400" b="1" dirty="0">
                <a:solidFill>
                  <a:srgbClr val="333333"/>
                </a:solidFill>
                <a:effectLst/>
                <a:latin typeface="Times New Roman" panose="02020603050405020304" pitchFamily="18" charset="0"/>
              </a:rPr>
              <a:t>GETTYSBURG ADDRESS</a:t>
            </a:r>
            <a:r>
              <a:rPr lang="en-US" sz="2400" b="1" spc="-5" dirty="0">
                <a:solidFill>
                  <a:srgbClr val="333333"/>
                </a:solidFill>
                <a:effectLst/>
                <a:latin typeface="Times New Roman" panose="02020603050405020304" pitchFamily="18" charset="0"/>
              </a:rPr>
              <a:t> </a:t>
            </a:r>
            <a:r>
              <a:rPr lang="en-US" sz="2400" b="1" dirty="0">
                <a:solidFill>
                  <a:srgbClr val="333333"/>
                </a:solidFill>
                <a:effectLst/>
                <a:latin typeface="Times New Roman" panose="02020603050405020304" pitchFamily="18" charset="0"/>
              </a:rPr>
              <a:t>(1863)</a:t>
            </a:r>
            <a:endParaRPr lang="en-US" sz="2400" b="1" dirty="0">
              <a:effectLst/>
              <a:latin typeface="Times New Roman" panose="02020603050405020304" pitchFamily="18" charset="0"/>
            </a:endParaRPr>
          </a:p>
          <a:p>
            <a:pPr marL="0" marR="0">
              <a:spcBef>
                <a:spcPts val="5"/>
              </a:spcBef>
              <a:spcAft>
                <a:spcPts val="0"/>
              </a:spcAft>
            </a:pPr>
            <a:r>
              <a:rPr lang="en-US" sz="14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63500" marR="82550" indent="212725">
              <a:spcBef>
                <a:spcPts val="0"/>
              </a:spcBef>
              <a:spcAft>
                <a:spcPts val="0"/>
              </a:spcAft>
            </a:pPr>
            <a:r>
              <a:rPr lang="en-US" sz="1400" b="0" dirty="0">
                <a:effectLst/>
                <a:latin typeface="Times New Roman" panose="02020603050405020304" pitchFamily="18" charset="0"/>
                <a:ea typeface="Times New Roman" panose="02020603050405020304" pitchFamily="18" charset="0"/>
              </a:rPr>
              <a:t>“</a:t>
            </a:r>
            <a:r>
              <a:rPr lang="en-US" sz="1400" b="1" dirty="0">
                <a:effectLst/>
                <a:latin typeface="Times New Roman" panose="02020603050405020304" pitchFamily="18" charset="0"/>
                <a:ea typeface="Times New Roman" panose="02020603050405020304" pitchFamily="18" charset="0"/>
              </a:rPr>
              <a:t>Four</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score</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and</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seven</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years</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ago</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our</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fathers</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brought</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forth</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on</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this</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continent,</a:t>
            </a:r>
            <a:r>
              <a:rPr lang="en-US" sz="1400" b="1" spc="23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a:t>
            </a:r>
            <a:r>
              <a:rPr lang="en-US" sz="1400" b="1" spc="23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new</a:t>
            </a:r>
            <a:r>
              <a:rPr lang="en-US" sz="1400" b="1" spc="21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nation,</a:t>
            </a:r>
            <a:r>
              <a:rPr lang="en-US" sz="1400" b="1" spc="23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conceived</a:t>
            </a:r>
            <a:r>
              <a:rPr lang="en-US" sz="1400" b="1" spc="24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in</a:t>
            </a:r>
            <a:r>
              <a:rPr lang="en-US" sz="1400" b="1" spc="24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Liberty,</a:t>
            </a:r>
            <a:r>
              <a:rPr lang="en-US" sz="1400" b="1" spc="23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and</a:t>
            </a:r>
            <a:r>
              <a:rPr lang="en-US" sz="1400" b="1" spc="22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dedicated</a:t>
            </a:r>
            <a:r>
              <a:rPr lang="en-US" sz="1400" b="1" spc="24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to</a:t>
            </a:r>
            <a:r>
              <a:rPr lang="en-US" sz="1400" b="1" spc="23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the</a:t>
            </a:r>
            <a:r>
              <a:rPr lang="en-US" sz="1400" b="1" spc="23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proposition </a:t>
            </a:r>
            <a:r>
              <a:rPr lang="en-US" sz="1400" b="1" spc="-28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that</a:t>
            </a:r>
            <a:r>
              <a:rPr lang="en-US" sz="1400" b="1" spc="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all</a:t>
            </a:r>
            <a:r>
              <a:rPr lang="en-US" sz="1400" b="1" spc="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men</a:t>
            </a:r>
            <a:r>
              <a:rPr lang="en-US" sz="1400" b="1" spc="8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are</a:t>
            </a:r>
            <a:r>
              <a:rPr lang="en-US" sz="1400" b="1" spc="7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created</a:t>
            </a:r>
            <a:r>
              <a:rPr lang="en-US" sz="1400" b="1" spc="8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equal.</a:t>
            </a:r>
            <a:endParaRPr lang="en-US" sz="1200" b="1" dirty="0">
              <a:effectLst/>
              <a:latin typeface="Times New Roman" panose="02020603050405020304" pitchFamily="18" charset="0"/>
              <a:ea typeface="Times New Roman" panose="02020603050405020304" pitchFamily="18" charset="0"/>
            </a:endParaRPr>
          </a:p>
          <a:p>
            <a:pPr marL="63500" marR="82550" indent="212725">
              <a:spcBef>
                <a:spcPts val="0"/>
              </a:spcBef>
              <a:spcAft>
                <a:spcPts val="0"/>
              </a:spcAft>
            </a:pPr>
            <a:r>
              <a:rPr lang="en-US" sz="1400" b="0" dirty="0">
                <a:effectLst/>
                <a:latin typeface="Times New Roman" panose="02020603050405020304" pitchFamily="18" charset="0"/>
                <a:ea typeface="Times New Roman" panose="02020603050405020304" pitchFamily="18" charset="0"/>
              </a:rPr>
              <a:t> </a:t>
            </a:r>
            <a:endParaRPr lang="en-US" sz="1200" b="1" dirty="0">
              <a:effectLst/>
              <a:latin typeface="Times New Roman" panose="02020603050405020304" pitchFamily="18" charset="0"/>
              <a:ea typeface="Times New Roman" panose="02020603050405020304" pitchFamily="18" charset="0"/>
            </a:endParaRPr>
          </a:p>
          <a:p>
            <a:pPr marL="63500" marR="69850" indent="213360">
              <a:spcBef>
                <a:spcPts val="0"/>
              </a:spcBef>
              <a:spcAft>
                <a:spcPts val="0"/>
              </a:spcAft>
            </a:pPr>
            <a:r>
              <a:rPr lang="en-US" sz="1400" b="1" dirty="0">
                <a:effectLst/>
                <a:latin typeface="Times New Roman" panose="02020603050405020304" pitchFamily="18" charset="0"/>
                <a:ea typeface="Times New Roman" panose="02020603050405020304" pitchFamily="18" charset="0"/>
              </a:rPr>
              <a:t>Now</a:t>
            </a:r>
            <a:r>
              <a:rPr lang="en-US" sz="1400" b="1"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we</a:t>
            </a:r>
            <a:r>
              <a:rPr lang="en-US" sz="1400" b="1" spc="17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are</a:t>
            </a:r>
            <a:r>
              <a:rPr lang="en-US" sz="1400" b="1"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engaged</a:t>
            </a:r>
            <a:r>
              <a:rPr lang="en-US" sz="1400" b="1" spc="19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in</a:t>
            </a:r>
            <a:r>
              <a:rPr lang="en-US" sz="1400" b="1" spc="18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a:t>
            </a:r>
            <a:r>
              <a:rPr lang="en-US" sz="1400" b="1" spc="16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great</a:t>
            </a:r>
            <a:r>
              <a:rPr lang="en-US" sz="1400" b="1" spc="17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civil</a:t>
            </a:r>
            <a:r>
              <a:rPr lang="en-US" sz="1400" b="1" spc="18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war,</a:t>
            </a:r>
            <a:r>
              <a:rPr lang="en-US" sz="1400" b="1" spc="19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testing</a:t>
            </a:r>
            <a:r>
              <a:rPr lang="en-US" sz="1400" b="1" spc="18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whether</a:t>
            </a:r>
            <a:r>
              <a:rPr lang="en-US" sz="1400" b="1" spc="17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that</a:t>
            </a:r>
            <a:r>
              <a:rPr lang="en-US" sz="1400" b="1"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nation,</a:t>
            </a:r>
            <a:r>
              <a:rPr lang="en-US" sz="1400" b="1" spc="18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or</a:t>
            </a:r>
            <a:r>
              <a:rPr lang="en-US" sz="1400" b="1" spc="17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any </a:t>
            </a:r>
            <a:r>
              <a:rPr lang="en-US" sz="1400" b="1" spc="-28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nation</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so conceived</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and</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dedicated,</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can</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long endure</a:t>
            </a:r>
            <a:r>
              <a:rPr lang="en-US" sz="1400" dirty="0">
                <a:effectLst/>
                <a:latin typeface="Times New Roman" panose="02020603050405020304" pitchFamily="18" charset="0"/>
                <a:ea typeface="Times New Roman" panose="02020603050405020304" pitchFamily="18" charset="0"/>
              </a:rPr>
              <a: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are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met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on</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great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battle-field</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of</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that</a:t>
            </a:r>
            <a:r>
              <a:rPr lang="en-US" sz="1400" spc="1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war.</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We</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have</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come</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to</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dedicate</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portion</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of</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that</a:t>
            </a:r>
            <a:r>
              <a:rPr lang="en-US" sz="1400" spc="17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field,</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as</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final</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resting</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place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for</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those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who</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here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gave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their</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lives</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that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that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nation</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might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live.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It</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is</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altogether</a:t>
            </a:r>
            <a:r>
              <a:rPr lang="en-US" sz="1400" spc="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fitting</a:t>
            </a:r>
            <a:r>
              <a:rPr lang="en-US" sz="1400" spc="9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and</a:t>
            </a:r>
            <a:r>
              <a:rPr lang="en-US" sz="1400" spc="9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proper</a:t>
            </a:r>
            <a:r>
              <a:rPr lang="en-US" sz="1400" spc="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that</a:t>
            </a:r>
            <a:r>
              <a:rPr lang="en-US" sz="1400" spc="9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we</a:t>
            </a:r>
            <a:r>
              <a:rPr lang="en-US" sz="1400" spc="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should</a:t>
            </a:r>
            <a:r>
              <a:rPr lang="en-US" sz="1400" spc="10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do</a:t>
            </a:r>
            <a:r>
              <a:rPr lang="en-US" sz="1400" spc="7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this.</a:t>
            </a:r>
            <a:endParaRPr lang="en-US" sz="1000" dirty="0">
              <a:effectLst/>
              <a:latin typeface="Times New Roman" panose="02020603050405020304" pitchFamily="18" charset="0"/>
              <a:ea typeface="Times New Roman" panose="02020603050405020304" pitchFamily="18" charset="0"/>
            </a:endParaRPr>
          </a:p>
          <a:p>
            <a:pPr marL="63500" marR="108585" indent="212725">
              <a:spcBef>
                <a:spcPts val="880"/>
              </a:spcBef>
              <a:spcAft>
                <a:spcPts val="0"/>
              </a:spcAft>
            </a:pPr>
            <a:r>
              <a:rPr lang="en-US" sz="1400" dirty="0">
                <a:effectLst/>
                <a:latin typeface="Times New Roman" panose="02020603050405020304" pitchFamily="18" charset="0"/>
                <a:ea typeface="Times New Roman" panose="02020603050405020304" pitchFamily="18" charset="0"/>
              </a:rPr>
              <a:t>But,</a:t>
            </a:r>
            <a:r>
              <a:rPr lang="en-US" sz="1400" spc="12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in</a:t>
            </a:r>
            <a:r>
              <a:rPr lang="en-US" sz="1400" spc="15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a:t>
            </a:r>
            <a:r>
              <a:rPr lang="en-US" sz="1400" spc="14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larger</a:t>
            </a:r>
            <a:r>
              <a:rPr lang="en-US" sz="1400" spc="15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sense,</a:t>
            </a:r>
            <a:r>
              <a:rPr lang="en-US" sz="1400" spc="14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we</a:t>
            </a:r>
            <a:r>
              <a:rPr lang="en-US" sz="1400" spc="14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can</a:t>
            </a:r>
            <a:r>
              <a:rPr lang="en-US" sz="1400" spc="14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not</a:t>
            </a:r>
            <a:r>
              <a:rPr lang="en-US" sz="1400" spc="14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dedicate</a:t>
            </a:r>
            <a:r>
              <a:rPr lang="en-US" sz="1400" spc="15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t>
            </a:r>
            <a:r>
              <a:rPr lang="en-US" sz="1400" spc="14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we</a:t>
            </a:r>
            <a:r>
              <a:rPr lang="en-US" sz="1400" spc="14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can</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not</a:t>
            </a:r>
            <a:r>
              <a:rPr lang="en-US" sz="1400" spc="14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consecrate</a:t>
            </a:r>
            <a:r>
              <a:rPr lang="en-US" sz="1400" spc="14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t>
            </a:r>
            <a:r>
              <a:rPr lang="en-US" sz="1400" spc="15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we</a:t>
            </a:r>
            <a:r>
              <a:rPr lang="en-US" sz="1400" spc="14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can</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not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hallow</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this</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ground.</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brave</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men,</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living</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and</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dead,</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who</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struggled</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here,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have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consecrated</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far</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above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our</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poor</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power</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to</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add</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or</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detract.</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world</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will</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little</a:t>
            </a:r>
            <a:r>
              <a:rPr lang="en-US" sz="1400" spc="15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note,</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nor</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long</a:t>
            </a:r>
            <a:r>
              <a:rPr lang="en-US" sz="1400" spc="18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remember</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what</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we</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say</a:t>
            </a:r>
            <a:r>
              <a:rPr lang="en-US" sz="1400" spc="17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here,</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but</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it</a:t>
            </a:r>
            <a:r>
              <a:rPr lang="en-US" sz="1400" spc="17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can</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never</a:t>
            </a:r>
            <a:r>
              <a:rPr lang="en-US" sz="1400" spc="15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forget</a:t>
            </a:r>
            <a:r>
              <a:rPr lang="en-US" sz="1400" spc="17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what</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they</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did</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here.</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It</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is</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for</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us</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a:t>
            </a:r>
            <a:r>
              <a:rPr lang="en-US" sz="1400" spc="15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living,</a:t>
            </a:r>
            <a:r>
              <a:rPr lang="en-US" sz="1400" spc="17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rather,</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to</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be</a:t>
            </a:r>
            <a:r>
              <a:rPr lang="en-US" sz="1400" spc="17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dedicated</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here</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to</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unfinished</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work</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which</a:t>
            </a:r>
            <a:r>
              <a:rPr lang="en-US" sz="1400" spc="18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they</a:t>
            </a:r>
            <a:r>
              <a:rPr lang="en-US" sz="1400" spc="17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who</a:t>
            </a:r>
            <a:r>
              <a:rPr lang="en-US" sz="1400" spc="17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fought</a:t>
            </a:r>
            <a:r>
              <a:rPr lang="en-US" sz="1400" spc="15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here</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have</a:t>
            </a:r>
            <a:r>
              <a:rPr lang="en-US" sz="1400" spc="16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thus</a:t>
            </a:r>
            <a:r>
              <a:rPr lang="en-US" sz="1400" spc="17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far</a:t>
            </a:r>
            <a:r>
              <a:rPr lang="en-US" sz="1400" spc="16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so</a:t>
            </a:r>
            <a:r>
              <a:rPr lang="en-US" sz="1400" spc="17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nobly</a:t>
            </a:r>
            <a:r>
              <a:rPr lang="en-US" sz="1400" spc="17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advanced.</a:t>
            </a:r>
            <a:r>
              <a:rPr lang="en-US" sz="1400"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It</a:t>
            </a:r>
            <a:r>
              <a:rPr lang="en-US" sz="1400" b="1" spc="16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is</a:t>
            </a:r>
            <a:r>
              <a:rPr lang="en-US" sz="1400" b="1"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rather</a:t>
            </a:r>
            <a:r>
              <a:rPr lang="en-US" sz="1400" b="1" spc="16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for</a:t>
            </a:r>
            <a:r>
              <a:rPr lang="en-US" sz="1400" b="1" spc="16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us</a:t>
            </a:r>
            <a:r>
              <a:rPr lang="en-US" sz="1400" b="1" spc="18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to </a:t>
            </a:r>
            <a:r>
              <a:rPr lang="en-US" sz="1400" b="1" spc="-28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be</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here</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dedicated</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to</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the</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great</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task</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remaining</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before</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us</a:t>
            </a:r>
            <a:r>
              <a:rPr lang="en-US" sz="1400" b="1"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that</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from</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these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honored</a:t>
            </a:r>
            <a:r>
              <a:rPr lang="en-US" sz="1400" spc="1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dead</a:t>
            </a:r>
            <a:r>
              <a:rPr lang="en-US" sz="1400" spc="1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we</a:t>
            </a:r>
            <a:r>
              <a:rPr lang="en-US" sz="1400" spc="18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take</a:t>
            </a:r>
            <a:r>
              <a:rPr lang="en-US" sz="1400" spc="1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increased</a:t>
            </a:r>
            <a:r>
              <a:rPr lang="en-US" sz="1400" spc="2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devotion</a:t>
            </a:r>
            <a:r>
              <a:rPr lang="en-US" sz="1400" spc="1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to</a:t>
            </a:r>
            <a:r>
              <a:rPr lang="en-US" sz="1400" spc="2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that</a:t>
            </a:r>
            <a:r>
              <a:rPr lang="en-US" sz="1400" spc="19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cause</a:t>
            </a:r>
            <a:r>
              <a:rPr lang="en-US" sz="1400" spc="18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for</a:t>
            </a:r>
            <a:r>
              <a:rPr lang="en-US" sz="1400" spc="18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which</a:t>
            </a:r>
            <a:r>
              <a:rPr lang="en-US" sz="1400" spc="1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they</a:t>
            </a:r>
            <a:r>
              <a:rPr lang="en-US" sz="1400" spc="19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gave</a:t>
            </a:r>
            <a:r>
              <a:rPr lang="en-US" sz="1400" spc="18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a:t>
            </a:r>
            <a:r>
              <a:rPr lang="en-US" sz="1400" spc="18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last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full</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measure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of</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devotion</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that</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we</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here</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highly</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resolve</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that</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these</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dead</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shall</a:t>
            </a:r>
            <a:r>
              <a:rPr lang="en-US" sz="1400" spc="300"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not</a:t>
            </a:r>
            <a:r>
              <a:rPr lang="en-US" sz="1400" spc="-28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have died</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in</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vain</a:t>
            </a:r>
            <a:r>
              <a:rPr lang="en-US" sz="1400" spc="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t>
            </a:r>
            <a:r>
              <a:rPr lang="en-US" sz="1400"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that this</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nation, under God,</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shall have a</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new birth</a:t>
            </a:r>
            <a:r>
              <a:rPr lang="en-US" sz="1400" b="1" spc="3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of</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freedom</a:t>
            </a:r>
            <a:r>
              <a:rPr lang="en-US" sz="1400" b="1"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t>
            </a:r>
            <a:r>
              <a:rPr lang="en-US" sz="1400" b="1"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and</a:t>
            </a:r>
            <a:r>
              <a:rPr lang="en-US" sz="1400" b="1"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that</a:t>
            </a:r>
            <a:r>
              <a:rPr lang="en-US" sz="1400" b="1" spc="16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government</a:t>
            </a:r>
            <a:r>
              <a:rPr lang="en-US" sz="1400" b="1" spc="16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of</a:t>
            </a:r>
            <a:r>
              <a:rPr lang="en-US" sz="1400" b="1" spc="16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the</a:t>
            </a:r>
            <a:r>
              <a:rPr lang="en-US" sz="1400" b="1"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people,</a:t>
            </a:r>
            <a:r>
              <a:rPr lang="en-US" sz="1400" b="1" spc="17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by</a:t>
            </a:r>
            <a:r>
              <a:rPr lang="en-US" sz="1400" b="1" spc="18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the</a:t>
            </a:r>
            <a:r>
              <a:rPr lang="en-US" sz="1400" b="1" spc="16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people,</a:t>
            </a:r>
            <a:r>
              <a:rPr lang="en-US" sz="1400" b="1" spc="18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for</a:t>
            </a:r>
            <a:r>
              <a:rPr lang="en-US" sz="1400" b="1" spc="16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the</a:t>
            </a:r>
            <a:r>
              <a:rPr lang="en-US" sz="1400" b="1" spc="16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people,</a:t>
            </a:r>
            <a:r>
              <a:rPr lang="en-US" sz="1400" b="1" spc="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shall</a:t>
            </a:r>
            <a:r>
              <a:rPr lang="en-US" sz="1400" b="1" spc="6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not</a:t>
            </a:r>
            <a:r>
              <a:rPr lang="en-US" sz="1400" b="1" spc="7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perish</a:t>
            </a:r>
            <a:r>
              <a:rPr lang="en-US" sz="1400" b="1" spc="9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from</a:t>
            </a:r>
            <a:r>
              <a:rPr lang="en-US" sz="1400" b="1" spc="8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the</a:t>
            </a:r>
            <a:r>
              <a:rPr lang="en-US" sz="1400" b="1" spc="75"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earth."</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6541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531BDB-0431-4BE7-ADFF-AB63E48B31E1}"/>
              </a:ext>
            </a:extLst>
          </p:cNvPr>
          <p:cNvSpPr txBox="1"/>
          <p:nvPr/>
        </p:nvSpPr>
        <p:spPr>
          <a:xfrm>
            <a:off x="3048000" y="1505397"/>
            <a:ext cx="6096000" cy="3847207"/>
          </a:xfrm>
          <a:prstGeom prst="rect">
            <a:avLst/>
          </a:prstGeom>
          <a:noFill/>
        </p:spPr>
        <p:txBody>
          <a:bodyPr wrap="square">
            <a:spAutoFit/>
          </a:bodyPr>
          <a:lstStyle/>
          <a:p>
            <a:pPr marL="0" marR="0" algn="ctr">
              <a:spcBef>
                <a:spcPts val="0"/>
              </a:spcBef>
              <a:spcAft>
                <a:spcPts val="0"/>
              </a:spcAft>
              <a:tabLst>
                <a:tab pos="457200" algn="l"/>
              </a:tabLst>
            </a:pPr>
            <a:r>
              <a:rPr lang="en-US" sz="1400" b="1" dirty="0">
                <a:solidFill>
                  <a:srgbClr val="333333"/>
                </a:solidFill>
                <a:effectLst/>
                <a:latin typeface="Times New Roman" panose="02020603050405020304" pitchFamily="18" charset="0"/>
                <a:ea typeface="Times New Roman" panose="02020603050405020304" pitchFamily="18" charset="0"/>
              </a:rPr>
              <a:t>EXCERPT FROM: “I HAVE A DREAM” SPEECH  (1963)</a:t>
            </a:r>
            <a:endParaRPr lang="en-US" sz="1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Lst>
            </a:pPr>
            <a:r>
              <a:rPr lang="en-US" sz="1400" dirty="0">
                <a:solidFill>
                  <a:srgbClr val="333333"/>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Lst>
            </a:pPr>
            <a:r>
              <a:rPr lang="en-US" sz="1400" dirty="0">
                <a:solidFill>
                  <a:srgbClr val="333333"/>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Lst>
            </a:pPr>
            <a:r>
              <a:rPr lang="en-US" sz="1600" b="1" dirty="0">
                <a:solidFill>
                  <a:srgbClr val="333333"/>
                </a:solidFill>
                <a:effectLst/>
                <a:latin typeface="Times New Roman" panose="02020603050405020304" pitchFamily="18" charset="0"/>
                <a:ea typeface="Times New Roman" panose="02020603050405020304" pitchFamily="18" charset="0"/>
              </a:rPr>
              <a:t>When the architects of our republic wrote the magnificent words of the Constitution and the Declaration of Independence, they were signing a promissory note to which every American was to fall heir.</a:t>
            </a:r>
            <a:r>
              <a:rPr lang="en-US" sz="1600" dirty="0">
                <a:solidFill>
                  <a:srgbClr val="333333"/>
                </a:solidFill>
                <a:effectLst/>
                <a:latin typeface="Times New Roman" panose="02020603050405020304" pitchFamily="18" charset="0"/>
                <a:ea typeface="Times New Roman" panose="02020603050405020304" pitchFamily="18" charset="0"/>
              </a:rPr>
              <a:t> This note was the promise that all men, yes, black men as well as white men, would be guaranteed the unalienable rights of life, liberty, and the pursuit of happiness.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p>
            <a:pPr marL="0" marR="0"/>
            <a:r>
              <a:rPr lang="en-US" sz="1600" dirty="0">
                <a:solidFill>
                  <a:srgbClr val="333333"/>
                </a:solidFill>
                <a:effectLst/>
                <a:latin typeface="Times New Roman" panose="02020603050405020304" pitchFamily="18" charset="0"/>
                <a:ea typeface="Times New Roman" panose="02020603050405020304" pitchFamily="18" charset="0"/>
              </a:rPr>
              <a:t>I have a dream that one day this nation will rise up and live out the true meaning of its creed, “We hold these truths to be self-evident, </a:t>
            </a:r>
            <a:r>
              <a:rPr lang="en-US" sz="1600" b="1" dirty="0">
                <a:solidFill>
                  <a:srgbClr val="333333"/>
                </a:solidFill>
                <a:effectLst/>
                <a:latin typeface="Times New Roman" panose="02020603050405020304" pitchFamily="18" charset="0"/>
                <a:ea typeface="Times New Roman" panose="02020603050405020304" pitchFamily="18" charset="0"/>
              </a:rPr>
              <a:t>that all men are created equal</a:t>
            </a:r>
            <a:r>
              <a:rPr lang="en-US" sz="1600" dirty="0">
                <a:solidFill>
                  <a:srgbClr val="333333"/>
                </a:solidFill>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Lst>
            </a:pPr>
            <a:r>
              <a:rPr lang="en-US" sz="1400" dirty="0">
                <a:solidFill>
                  <a:srgbClr val="0B416C"/>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Lst>
            </a:pPr>
            <a:r>
              <a:rPr lang="en-US" sz="1400" dirty="0">
                <a:solidFill>
                  <a:srgbClr val="333333"/>
                </a:solidFill>
                <a:effectLst/>
                <a:latin typeface="Times New Roman" panose="02020603050405020304" pitchFamily="18" charset="0"/>
                <a:ea typeface="Times New Roman" panose="02020603050405020304" pitchFamily="18" charset="0"/>
              </a:rPr>
              <a:t>[Speech by Rev. Dr. Martin Luther King, Jr.,  </a:t>
            </a:r>
            <a:r>
              <a:rPr lang="en-US" sz="1400" i="1" dirty="0">
                <a:solidFill>
                  <a:srgbClr val="333333"/>
                </a:solidFill>
                <a:effectLst/>
                <a:latin typeface="Times New Roman" panose="02020603050405020304" pitchFamily="18" charset="0"/>
                <a:ea typeface="Times New Roman" panose="02020603050405020304" pitchFamily="18" charset="0"/>
              </a:rPr>
              <a:t>‘I Have a Dream</a:t>
            </a:r>
            <a:r>
              <a:rPr lang="en-US" sz="1400" dirty="0">
                <a:solidFill>
                  <a:srgbClr val="333333"/>
                </a:solidFill>
                <a:effectLst/>
                <a:latin typeface="Times New Roman" panose="02020603050405020304" pitchFamily="18" charset="0"/>
                <a:ea typeface="Times New Roman" panose="02020603050405020304" pitchFamily="18" charset="0"/>
              </a:rPr>
              <a:t>’  (Wash. DC, Aug. 28, 1963)(Excerpt)]. </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3660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40C53B-71B4-119F-6FA2-C099E6F68EE2}"/>
              </a:ext>
            </a:extLst>
          </p:cNvPr>
          <p:cNvSpPr txBox="1"/>
          <p:nvPr/>
        </p:nvSpPr>
        <p:spPr>
          <a:xfrm>
            <a:off x="2209801" y="243513"/>
            <a:ext cx="7696200" cy="6370975"/>
          </a:xfrm>
          <a:prstGeom prst="rect">
            <a:avLst/>
          </a:prstGeom>
          <a:noFill/>
        </p:spPr>
        <p:txBody>
          <a:bodyPr wrap="square">
            <a:spAutoFit/>
          </a:bodyPr>
          <a:lstStyle/>
          <a:p>
            <a:pPr marL="0" marR="0" algn="ctr">
              <a:spcBef>
                <a:spcPts val="0"/>
              </a:spcBef>
              <a:spcAft>
                <a:spcPts val="0"/>
              </a:spcAft>
            </a:pPr>
            <a:r>
              <a:rPr lang="en-US" sz="1800" b="1" dirty="0">
                <a:solidFill>
                  <a:srgbClr val="5E5E5E"/>
                </a:solidFill>
                <a:effectLst/>
                <a:latin typeface="Times New Roman" panose="02020603050405020304" pitchFamily="18" charset="0"/>
                <a:ea typeface="Times New Roman" panose="02020603050405020304" pitchFamily="18" charset="0"/>
              </a:rPr>
              <a:t>Breathes there a Man with soul so dead</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by </a:t>
            </a:r>
            <a:r>
              <a:rPr lang="en-US" sz="1800" i="1" dirty="0">
                <a:solidFill>
                  <a:srgbClr val="129BBD"/>
                </a:solidFill>
                <a:effectLst/>
                <a:latin typeface="Times New Roman" panose="02020603050405020304" pitchFamily="18" charset="0"/>
                <a:ea typeface="Times New Roman" panose="02020603050405020304" pitchFamily="18" charset="0"/>
              </a:rPr>
              <a:t>Sir Walter Scott</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129BBD"/>
                </a:solidFill>
                <a:effectLst/>
                <a:latin typeface="Times New Roman" panose="02020603050405020304" pitchFamily="18"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Breathes there the man with soul so dead,</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Who never to himself hath said,</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This is my own, my native land!</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Whose heart hath ne'er within him </a:t>
            </a:r>
            <a:r>
              <a:rPr lang="en-US" sz="1800" dirty="0" err="1">
                <a:solidFill>
                  <a:srgbClr val="5E5E5E"/>
                </a:solidFill>
                <a:effectLst/>
                <a:latin typeface="Times New Roman" panose="02020603050405020304" pitchFamily="18" charset="0"/>
                <a:ea typeface="Times New Roman" panose="02020603050405020304" pitchFamily="18" charset="0"/>
              </a:rPr>
              <a:t>burn'd</a:t>
            </a:r>
            <a:r>
              <a:rPr lang="en-US" sz="1800" dirty="0">
                <a:solidFill>
                  <a:srgbClr val="5E5E5E"/>
                </a:solidFill>
                <a:effectLst/>
                <a:latin typeface="Times New Roman" panose="02020603050405020304" pitchFamily="18" charset="0"/>
                <a:ea typeface="Times New Roman" panose="02020603050405020304" pitchFamily="18" charset="0"/>
              </a:rPr>
              <a:t>,</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As home his footsteps he hath </a:t>
            </a:r>
            <a:r>
              <a:rPr lang="en-US" sz="1800" dirty="0" err="1">
                <a:solidFill>
                  <a:srgbClr val="5E5E5E"/>
                </a:solidFill>
                <a:effectLst/>
                <a:latin typeface="Times New Roman" panose="02020603050405020304" pitchFamily="18" charset="0"/>
                <a:ea typeface="Times New Roman" panose="02020603050405020304" pitchFamily="18" charset="0"/>
              </a:rPr>
              <a:t>turn'd</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From wandering on a foreign strand!</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If such there breathe, go, mark him well;</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For him no Minstrel raptures swell;</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High though his titles, proud his name,</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Boundless his wealth as wish can claim;</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Despite those titles, power, and pelf,</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The wretch, </a:t>
            </a:r>
            <a:r>
              <a:rPr lang="en-US" sz="1800" dirty="0" err="1">
                <a:solidFill>
                  <a:srgbClr val="5E5E5E"/>
                </a:solidFill>
                <a:effectLst/>
                <a:latin typeface="Times New Roman" panose="02020603050405020304" pitchFamily="18" charset="0"/>
                <a:ea typeface="Times New Roman" panose="02020603050405020304" pitchFamily="18" charset="0"/>
              </a:rPr>
              <a:t>concentred</a:t>
            </a:r>
            <a:r>
              <a:rPr lang="en-US" sz="1800" dirty="0">
                <a:solidFill>
                  <a:srgbClr val="5E5E5E"/>
                </a:solidFill>
                <a:effectLst/>
                <a:latin typeface="Times New Roman" panose="02020603050405020304" pitchFamily="18" charset="0"/>
                <a:ea typeface="Times New Roman" panose="02020603050405020304" pitchFamily="18" charset="0"/>
              </a:rPr>
              <a:t> all in self,</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Living, shall forfeit fair renown,</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And, doubly dying, shall go down</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To the vile dust, from whence he sprung,</a:t>
            </a:r>
            <a:endParaRPr lang="en-US" sz="9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Unwept, </a:t>
            </a:r>
            <a:r>
              <a:rPr lang="en-US" sz="1800" dirty="0" err="1">
                <a:solidFill>
                  <a:srgbClr val="5E5E5E"/>
                </a:solidFill>
                <a:effectLst/>
                <a:latin typeface="Times New Roman" panose="02020603050405020304" pitchFamily="18" charset="0"/>
                <a:ea typeface="Times New Roman" panose="02020603050405020304" pitchFamily="18" charset="0"/>
              </a:rPr>
              <a:t>unhonor’d</a:t>
            </a:r>
            <a:r>
              <a:rPr lang="en-US" sz="1800" dirty="0">
                <a:solidFill>
                  <a:srgbClr val="5E5E5E"/>
                </a:solidFill>
                <a:effectLst/>
                <a:latin typeface="Times New Roman" panose="02020603050405020304" pitchFamily="18" charset="0"/>
                <a:ea typeface="Times New Roman" panose="02020603050405020304" pitchFamily="18" charset="0"/>
              </a:rPr>
              <a:t> and unsung.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[Excerpt from “</a:t>
            </a:r>
            <a:r>
              <a:rPr lang="en-US" sz="1800" i="1" dirty="0">
                <a:solidFill>
                  <a:srgbClr val="5E5E5E"/>
                </a:solidFill>
                <a:effectLst/>
                <a:latin typeface="Times New Roman" panose="02020603050405020304" pitchFamily="18" charset="0"/>
                <a:ea typeface="Times New Roman" panose="02020603050405020304" pitchFamily="18" charset="0"/>
              </a:rPr>
              <a:t>The Lay of the Last Minstrel</a:t>
            </a:r>
            <a:r>
              <a:rPr lang="en-US" sz="1800" dirty="0">
                <a:solidFill>
                  <a:srgbClr val="5E5E5E"/>
                </a:solidFill>
                <a:effectLst/>
                <a:latin typeface="Times New Roman" panose="02020603050405020304" pitchFamily="18" charset="0"/>
                <a:ea typeface="Times New Roman" panose="02020603050405020304" pitchFamily="18" charset="0"/>
              </a:rPr>
              <a:t>”, by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5E5E5E"/>
                </a:solidFill>
                <a:effectLst/>
                <a:latin typeface="Times New Roman" panose="02020603050405020304" pitchFamily="18" charset="0"/>
                <a:ea typeface="Times New Roman" panose="02020603050405020304" pitchFamily="18" charset="0"/>
              </a:rPr>
              <a:t>Walter Scott (1805)]</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6607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1052</Words>
  <Application>Microsoft Office PowerPoint</Application>
  <PresentationFormat>Widescreen</PresentationFormat>
  <Paragraphs>70</Paragraphs>
  <Slides>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Office Theme</vt:lpstr>
      <vt:lpstr>Acrobat Document</vt:lpstr>
      <vt:lpstr>LIBERTY AND THE CONSTITUTION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LIBERTY AND THE CONSTITUTION</dc:title>
  <dc:creator>Catherine Brown</dc:creator>
  <cp:lastModifiedBy>Catherine Brown</cp:lastModifiedBy>
  <cp:revision>13</cp:revision>
  <cp:lastPrinted>2021-04-13T19:46:55Z</cp:lastPrinted>
  <dcterms:created xsi:type="dcterms:W3CDTF">2021-04-13T19:15:39Z</dcterms:created>
  <dcterms:modified xsi:type="dcterms:W3CDTF">2022-05-31T17:22:01Z</dcterms:modified>
</cp:coreProperties>
</file>