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4" r:id="rId4"/>
    <p:sldId id="258" r:id="rId5"/>
    <p:sldId id="260" r:id="rId6"/>
    <p:sldId id="261" r:id="rId7"/>
    <p:sldId id="263"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72C8-0374-4682-B0C1-0143616E4C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E83ADF-BB03-4066-A0A2-3CC5AAC23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FDCD49-A06B-4444-BF56-000066643AFB}"/>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5" name="Footer Placeholder 4">
            <a:extLst>
              <a:ext uri="{FF2B5EF4-FFF2-40B4-BE49-F238E27FC236}">
                <a16:creationId xmlns:a16="http://schemas.microsoft.com/office/drawing/2014/main" id="{EFA8BC54-9AE6-4BDB-82CA-849DB3982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B0C1E-6BE4-4D60-9C44-F41F621D60E0}"/>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2614709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FB43A-AC97-4FC0-8A5D-6EB019EA5D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88DF5E-0F2A-4D3A-A787-3CCE6EE071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58FF8-6A93-4D7D-93F0-4FE25A65E088}"/>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5" name="Footer Placeholder 4">
            <a:extLst>
              <a:ext uri="{FF2B5EF4-FFF2-40B4-BE49-F238E27FC236}">
                <a16:creationId xmlns:a16="http://schemas.microsoft.com/office/drawing/2014/main" id="{0162831E-BBEF-450B-AFE3-CEC913EA4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DED30-1190-46D7-9B2F-B7A00C8CFC63}"/>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87908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477E26-4C2D-47F2-AF61-A57ED38972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6F956B-558E-472D-AE24-C199E977EC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B8333-72CF-4E26-8C92-C975682016B4}"/>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5" name="Footer Placeholder 4">
            <a:extLst>
              <a:ext uri="{FF2B5EF4-FFF2-40B4-BE49-F238E27FC236}">
                <a16:creationId xmlns:a16="http://schemas.microsoft.com/office/drawing/2014/main" id="{7D2192FA-D2C0-4A48-AC7E-15DD3F9FA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DDB86-95DB-4A77-A41E-50E5D4341115}"/>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2519987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4268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714221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43564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51129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9/26/2022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33373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7DC9-D0D5-45EE-B151-A9582B08A4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1E111-3141-4CC6-A90E-26175FDB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A771A9-3292-4669-BEEA-C329530DE758}"/>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5" name="Footer Placeholder 4">
            <a:extLst>
              <a:ext uri="{FF2B5EF4-FFF2-40B4-BE49-F238E27FC236}">
                <a16:creationId xmlns:a16="http://schemas.microsoft.com/office/drawing/2014/main" id="{47176F3F-D874-4A83-8C6F-810123C57A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3ECCF-4B4E-4601-817E-227C3C09A2CA}"/>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98458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14433-E1B1-403B-AF50-2462DCC3F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DED6CC-C281-4B12-946D-86A168C8B0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17EFF-7500-454C-9D95-FA1D12DAA8A8}"/>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5" name="Footer Placeholder 4">
            <a:extLst>
              <a:ext uri="{FF2B5EF4-FFF2-40B4-BE49-F238E27FC236}">
                <a16:creationId xmlns:a16="http://schemas.microsoft.com/office/drawing/2014/main" id="{68A3A822-C1FE-4CB8-BBC2-80D9021D0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9A619-38C2-4FE5-8996-FE6264D70402}"/>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424084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ED633-2CEF-443B-92C2-CF0536896B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68785-635B-40EE-83B8-27AB47A8EE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B44AB0-FA04-48F1-B490-E70A65D2FF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07DCDA-C48B-4878-82FC-64EF58529810}"/>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6" name="Footer Placeholder 5">
            <a:extLst>
              <a:ext uri="{FF2B5EF4-FFF2-40B4-BE49-F238E27FC236}">
                <a16:creationId xmlns:a16="http://schemas.microsoft.com/office/drawing/2014/main" id="{45FCFC46-85E8-4632-BCD0-1DE45EEFF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463BD-E7C2-452A-9099-7AE3AEF55C68}"/>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337277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F439-8F5A-46A9-994C-0108805A30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4590F6-E68C-4267-B281-265DB46A58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F10A7D-5852-4B39-94A7-E3BADC718D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4DD556-9577-47A0-A437-F3EEFB95F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EC6894-BB34-44D5-91B5-55D354F130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316D631-3E27-4FD7-A13F-D62A46119190}"/>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8" name="Footer Placeholder 7">
            <a:extLst>
              <a:ext uri="{FF2B5EF4-FFF2-40B4-BE49-F238E27FC236}">
                <a16:creationId xmlns:a16="http://schemas.microsoft.com/office/drawing/2014/main" id="{0F6B8F59-F3D4-426D-86BE-6F011053F4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5C182E-4581-40CF-AAC9-15DD709216F7}"/>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4127418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8FCDE-1547-419C-BDAA-69E5A184F2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303EEA-0419-4F83-9055-2253003D70E0}"/>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4" name="Footer Placeholder 3">
            <a:extLst>
              <a:ext uri="{FF2B5EF4-FFF2-40B4-BE49-F238E27FC236}">
                <a16:creationId xmlns:a16="http://schemas.microsoft.com/office/drawing/2014/main" id="{0AB1DDF3-4533-4032-A008-7A7D2CA6B5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D90D3F-0692-4A40-AA6B-399EF49547FE}"/>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754834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CAE27-157F-4ACA-9D39-FAE72E292A0D}"/>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3" name="Footer Placeholder 2">
            <a:extLst>
              <a:ext uri="{FF2B5EF4-FFF2-40B4-BE49-F238E27FC236}">
                <a16:creationId xmlns:a16="http://schemas.microsoft.com/office/drawing/2014/main" id="{5575F602-94A8-4F45-8E63-82DC370073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CAB48B-3276-4362-8A93-4274B77E726A}"/>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398618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E4869-976C-45EC-820B-2DA2511F6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AE461C-3B41-4380-9761-6E98E3F72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BC7840-A52F-4341-831E-06EBFE512A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8EE3E9-D3B2-45DD-B588-62389C94C32E}"/>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6" name="Footer Placeholder 5">
            <a:extLst>
              <a:ext uri="{FF2B5EF4-FFF2-40B4-BE49-F238E27FC236}">
                <a16:creationId xmlns:a16="http://schemas.microsoft.com/office/drawing/2014/main" id="{2325F967-6301-4C85-8EB2-96276E6BDF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5672C6-6886-47ED-BEA5-EE0627D0F966}"/>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376956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E2A79-D2A2-4EFA-9BD8-331404F744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6289D2-DA22-4144-9069-C26C1DBCC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CDCE42-026A-4E9F-85CE-EDE232DD34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3B278-FCFF-4915-955F-1073C4D8E315}"/>
              </a:ext>
            </a:extLst>
          </p:cNvPr>
          <p:cNvSpPr>
            <a:spLocks noGrp="1"/>
          </p:cNvSpPr>
          <p:nvPr>
            <p:ph type="dt" sz="half" idx="10"/>
          </p:nvPr>
        </p:nvSpPr>
        <p:spPr/>
        <p:txBody>
          <a:bodyPr/>
          <a:lstStyle/>
          <a:p>
            <a:fld id="{72D0CCAB-33F2-4A4F-96CF-75ADF8BA954A}" type="datetimeFigureOut">
              <a:rPr lang="en-US" smtClean="0"/>
              <a:t>9/26/2022</a:t>
            </a:fld>
            <a:endParaRPr lang="en-US"/>
          </a:p>
        </p:txBody>
      </p:sp>
      <p:sp>
        <p:nvSpPr>
          <p:cNvPr id="6" name="Footer Placeholder 5">
            <a:extLst>
              <a:ext uri="{FF2B5EF4-FFF2-40B4-BE49-F238E27FC236}">
                <a16:creationId xmlns:a16="http://schemas.microsoft.com/office/drawing/2014/main" id="{5BAA6A2E-BE8E-45E1-B789-843E622921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4E786-DD23-40FD-9E26-82D3F816AD3B}"/>
              </a:ext>
            </a:extLst>
          </p:cNvPr>
          <p:cNvSpPr>
            <a:spLocks noGrp="1"/>
          </p:cNvSpPr>
          <p:nvPr>
            <p:ph type="sldNum" sz="quarter" idx="12"/>
          </p:nvPr>
        </p:nvSpPr>
        <p:spPr/>
        <p:txBody>
          <a:bodyPr/>
          <a:lstStyle/>
          <a:p>
            <a:fld id="{50B18388-223E-40BA-9CE9-A62F25A1A7FF}" type="slidenum">
              <a:rPr lang="en-US" smtClean="0"/>
              <a:t>‹#›</a:t>
            </a:fld>
            <a:endParaRPr lang="en-US"/>
          </a:p>
        </p:txBody>
      </p:sp>
    </p:spTree>
    <p:extLst>
      <p:ext uri="{BB962C8B-B14F-4D97-AF65-F5344CB8AC3E}">
        <p14:creationId xmlns:p14="http://schemas.microsoft.com/office/powerpoint/2010/main" val="3220723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421BFC-7EC5-46BE-A725-56F9C4E96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B72B02D-E31C-4F49-B29B-574AD28D9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756F2F-6DBC-406E-9F66-7A6EA31578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D0CCAB-33F2-4A4F-96CF-75ADF8BA954A}" type="datetimeFigureOut">
              <a:rPr lang="en-US" smtClean="0"/>
              <a:t>9/26/2022</a:t>
            </a:fld>
            <a:endParaRPr lang="en-US"/>
          </a:p>
        </p:txBody>
      </p:sp>
      <p:sp>
        <p:nvSpPr>
          <p:cNvPr id="5" name="Footer Placeholder 4">
            <a:extLst>
              <a:ext uri="{FF2B5EF4-FFF2-40B4-BE49-F238E27FC236}">
                <a16:creationId xmlns:a16="http://schemas.microsoft.com/office/drawing/2014/main" id="{8C6C4EEA-EDCD-4448-90E1-254300254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2CEE58-8CD5-48BE-B251-FB5902A92F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B18388-223E-40BA-9CE9-A62F25A1A7FF}" type="slidenum">
              <a:rPr lang="en-US" smtClean="0"/>
              <a:t>‹#›</a:t>
            </a:fld>
            <a:endParaRPr lang="en-US"/>
          </a:p>
        </p:txBody>
      </p:sp>
    </p:spTree>
    <p:extLst>
      <p:ext uri="{BB962C8B-B14F-4D97-AF65-F5344CB8AC3E}">
        <p14:creationId xmlns:p14="http://schemas.microsoft.com/office/powerpoint/2010/main" val="52274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09600" y="274320"/>
            <a:ext cx="10972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609600" y="1577340"/>
            <a:ext cx="109728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9/26/2022</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874444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bodyStyle>
    <p:otherStyle>
      <a:lvl1pPr marL="0">
        <a:defRPr>
          <a:latin typeface="+mn-lt"/>
          <a:ea typeface="+mn-ea"/>
          <a:cs typeface="+mn-cs"/>
        </a:defRPr>
      </a:lvl1pPr>
      <a:lvl2pPr marL="311719">
        <a:defRPr>
          <a:latin typeface="+mn-lt"/>
          <a:ea typeface="+mn-ea"/>
          <a:cs typeface="+mn-cs"/>
        </a:defRPr>
      </a:lvl2pPr>
      <a:lvl3pPr marL="623438">
        <a:defRPr>
          <a:latin typeface="+mn-lt"/>
          <a:ea typeface="+mn-ea"/>
          <a:cs typeface="+mn-cs"/>
        </a:defRPr>
      </a:lvl3pPr>
      <a:lvl4pPr marL="935157">
        <a:defRPr>
          <a:latin typeface="+mn-lt"/>
          <a:ea typeface="+mn-ea"/>
          <a:cs typeface="+mn-cs"/>
        </a:defRPr>
      </a:lvl4pPr>
      <a:lvl5pPr marL="1246876">
        <a:defRPr>
          <a:latin typeface="+mn-lt"/>
          <a:ea typeface="+mn-ea"/>
          <a:cs typeface="+mn-cs"/>
        </a:defRPr>
      </a:lvl5pPr>
      <a:lvl6pPr marL="1558595">
        <a:defRPr>
          <a:latin typeface="+mn-lt"/>
          <a:ea typeface="+mn-ea"/>
          <a:cs typeface="+mn-cs"/>
        </a:defRPr>
      </a:lvl6pPr>
      <a:lvl7pPr marL="1870314">
        <a:defRPr>
          <a:latin typeface="+mn-lt"/>
          <a:ea typeface="+mn-ea"/>
          <a:cs typeface="+mn-cs"/>
        </a:defRPr>
      </a:lvl7pPr>
      <a:lvl8pPr marL="2182033">
        <a:defRPr>
          <a:latin typeface="+mn-lt"/>
          <a:ea typeface="+mn-ea"/>
          <a:cs typeface="+mn-cs"/>
        </a:defRPr>
      </a:lvl8pPr>
      <a:lvl9pPr marL="249375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mb.certcivatty@gmail.com"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oleObject" Target="../embeddings/oleObject1.bin"/><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4CD7-2FDE-4423-9E3C-CAE3215C4C7B}"/>
              </a:ext>
            </a:extLst>
          </p:cNvPr>
          <p:cNvSpPr>
            <a:spLocks noGrp="1"/>
          </p:cNvSpPr>
          <p:nvPr>
            <p:ph type="ctrTitle"/>
          </p:nvPr>
        </p:nvSpPr>
        <p:spPr/>
        <p:txBody>
          <a:bodyPr>
            <a:normAutofit/>
          </a:bodyPr>
          <a:lstStyle/>
          <a:p>
            <a:r>
              <a:rPr lang="en-US" sz="3600" dirty="0">
                <a:latin typeface="Times New Roman" panose="02020603050405020304" pitchFamily="18" charset="0"/>
                <a:cs typeface="Times New Roman" panose="02020603050405020304" pitchFamily="18" charset="0"/>
              </a:rPr>
              <a:t>THE RELATIONSHIP AMONG THE THREE BRANCHES OF THE U.S. GOVERNMENT</a:t>
            </a:r>
          </a:p>
        </p:txBody>
      </p:sp>
      <p:sp>
        <p:nvSpPr>
          <p:cNvPr id="3" name="Subtitle 2">
            <a:extLst>
              <a:ext uri="{FF2B5EF4-FFF2-40B4-BE49-F238E27FC236}">
                <a16:creationId xmlns:a16="http://schemas.microsoft.com/office/drawing/2014/main" id="{0B4A449C-9609-4FD3-B04E-4A99373DA433}"/>
              </a:ext>
            </a:extLst>
          </p:cNvPr>
          <p:cNvSpPr>
            <a:spLocks noGrp="1"/>
          </p:cNvSpPr>
          <p:nvPr>
            <p:ph type="subTitle" idx="1"/>
          </p:nvPr>
        </p:nvSpPr>
        <p:spPr/>
        <p:txBody>
          <a:bodyPr>
            <a:normAutofit/>
          </a:bodyPr>
          <a:lstStyle/>
          <a:p>
            <a:endParaRPr lang="en-US" sz="18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Catherine M. Brown, Esq. </a:t>
            </a:r>
          </a:p>
          <a:p>
            <a:r>
              <a:rPr lang="en-US" sz="2000" dirty="0">
                <a:latin typeface="Times New Roman" panose="02020603050405020304" pitchFamily="18" charset="0"/>
                <a:cs typeface="Times New Roman" panose="02020603050405020304" pitchFamily="18" charset="0"/>
                <a:hlinkClick r:id="rId2"/>
              </a:rPr>
              <a:t>cmb.certcivatty@gmail.com</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Catherine M. Brown, Esq., All Rights Reserved, 2022</a:t>
            </a: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711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6E494DE-1938-42BB-CEC5-45BFF15C4C46}"/>
              </a:ext>
            </a:extLst>
          </p:cNvPr>
          <p:cNvGraphicFramePr>
            <a:graphicFrameLocks noChangeAspect="1"/>
          </p:cNvGraphicFramePr>
          <p:nvPr>
            <p:extLst>
              <p:ext uri="{D42A27DB-BD31-4B8C-83A1-F6EECF244321}">
                <p14:modId xmlns:p14="http://schemas.microsoft.com/office/powerpoint/2010/main" val="121671096"/>
              </p:ext>
            </p:extLst>
          </p:nvPr>
        </p:nvGraphicFramePr>
        <p:xfrm>
          <a:off x="3975100" y="765175"/>
          <a:ext cx="3886200" cy="5029200"/>
        </p:xfrm>
        <a:graphic>
          <a:graphicData uri="http://schemas.openxmlformats.org/presentationml/2006/ole">
            <mc:AlternateContent xmlns:mc="http://schemas.openxmlformats.org/markup-compatibility/2006">
              <mc:Choice xmlns:v="urn:schemas-microsoft-com:vml" Requires="v">
                <p:oleObj name="Acrobat Document" r:id="rId2" imgW="3885876" imgH="5029200" progId="Acrobat.Document.DC">
                  <p:embed/>
                </p:oleObj>
              </mc:Choice>
              <mc:Fallback>
                <p:oleObj name="Acrobat Document" r:id="rId2" imgW="3885876" imgH="5029200" progId="Acrobat.Document.DC">
                  <p:embed/>
                  <p:pic>
                    <p:nvPicPr>
                      <p:cNvPr id="0" name=""/>
                      <p:cNvPicPr/>
                      <p:nvPr/>
                    </p:nvPicPr>
                    <p:blipFill>
                      <a:blip r:embed="rId3"/>
                      <a:stretch>
                        <a:fillRect/>
                      </a:stretch>
                    </p:blipFill>
                    <p:spPr>
                      <a:xfrm>
                        <a:off x="3975100" y="765175"/>
                        <a:ext cx="3886200" cy="5029200"/>
                      </a:xfrm>
                      <a:prstGeom prst="rect">
                        <a:avLst/>
                      </a:prstGeom>
                    </p:spPr>
                  </p:pic>
                </p:oleObj>
              </mc:Fallback>
            </mc:AlternateContent>
          </a:graphicData>
        </a:graphic>
      </p:graphicFrame>
    </p:spTree>
    <p:extLst>
      <p:ext uri="{BB962C8B-B14F-4D97-AF65-F5344CB8AC3E}">
        <p14:creationId xmlns:p14="http://schemas.microsoft.com/office/powerpoint/2010/main" val="867564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696627" y="1610591"/>
            <a:ext cx="4798747" cy="30710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17789" y="1451307"/>
            <a:ext cx="2963253" cy="39552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Diagram&#10;&#10;Description automatically generated">
            <a:extLst>
              <a:ext uri="{FF2B5EF4-FFF2-40B4-BE49-F238E27FC236}">
                <a16:creationId xmlns:a16="http://schemas.microsoft.com/office/drawing/2014/main" id="{4C54B831-ABA5-4B78-83EA-995FCD839BFA}"/>
              </a:ext>
            </a:extLst>
          </p:cNvPr>
          <p:cNvPicPr>
            <a:picLocks noChangeAspect="1"/>
          </p:cNvPicPr>
          <p:nvPr/>
        </p:nvPicPr>
        <p:blipFill rotWithShape="1">
          <a:blip r:embed="rId2"/>
          <a:srcRect t="6292" b="21141"/>
          <a:stretch/>
        </p:blipFill>
        <p:spPr>
          <a:xfrm>
            <a:off x="20" y="1282"/>
            <a:ext cx="12191980" cy="6856718"/>
          </a:xfrm>
          <a:prstGeom prst="rect">
            <a:avLst/>
          </a:prstGeom>
        </p:spPr>
      </p:pic>
    </p:spTree>
    <p:extLst>
      <p:ext uri="{BB962C8B-B14F-4D97-AF65-F5344CB8AC3E}">
        <p14:creationId xmlns:p14="http://schemas.microsoft.com/office/powerpoint/2010/main" val="947218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932796-EEA6-451E-98CE-955D0B354184}"/>
              </a:ext>
            </a:extLst>
          </p:cNvPr>
          <p:cNvPicPr>
            <a:picLocks noChangeAspect="1"/>
          </p:cNvPicPr>
          <p:nvPr/>
        </p:nvPicPr>
        <p:blipFill>
          <a:blip r:embed="rId2"/>
          <a:stretch>
            <a:fillRect/>
          </a:stretch>
        </p:blipFill>
        <p:spPr>
          <a:xfrm>
            <a:off x="1461813" y="0"/>
            <a:ext cx="9268374" cy="6858000"/>
          </a:xfrm>
          <a:prstGeom prst="rect">
            <a:avLst/>
          </a:prstGeom>
        </p:spPr>
      </p:pic>
    </p:spTree>
    <p:extLst>
      <p:ext uri="{BB962C8B-B14F-4D97-AF65-F5344CB8AC3E}">
        <p14:creationId xmlns:p14="http://schemas.microsoft.com/office/powerpoint/2010/main" val="797820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5BE676-A132-4286-BB30-20316C14DF24}"/>
              </a:ext>
            </a:extLst>
          </p:cNvPr>
          <p:cNvSpPr txBox="1"/>
          <p:nvPr/>
        </p:nvSpPr>
        <p:spPr>
          <a:xfrm>
            <a:off x="3048000" y="689789"/>
            <a:ext cx="6096000" cy="5478423"/>
          </a:xfrm>
          <a:prstGeom prst="rect">
            <a:avLst/>
          </a:prstGeom>
          <a:noFill/>
        </p:spPr>
        <p:txBody>
          <a:bodyPr wrap="square">
            <a:spAutoFit/>
          </a:bodyPr>
          <a:lstStyle/>
          <a:p>
            <a:pPr marL="0" marR="0">
              <a:spcBef>
                <a:spcPts val="0"/>
              </a:spcBef>
              <a:spcAft>
                <a:spcPts val="0"/>
              </a:spcAft>
            </a:pPr>
            <a:r>
              <a:rPr lang="en-US" sz="1600" i="1" dirty="0">
                <a:effectLst/>
                <a:latin typeface="Times New Roman" panose="02020603050405020304" pitchFamily="18" charset="0"/>
                <a:ea typeface="Times New Roman" panose="02020603050405020304" pitchFamily="18" charset="0"/>
              </a:rPr>
              <a:t>Excerpt: Marbury v. Madison,  5  U.S. (1 </a:t>
            </a:r>
            <a:r>
              <a:rPr lang="en-US" sz="1600" i="1" dirty="0" err="1">
                <a:effectLst/>
                <a:latin typeface="Times New Roman" panose="02020603050405020304" pitchFamily="18" charset="0"/>
                <a:ea typeface="Times New Roman" panose="02020603050405020304" pitchFamily="18" charset="0"/>
              </a:rPr>
              <a:t>Cranch</a:t>
            </a:r>
            <a:r>
              <a:rPr lang="en-US" sz="1600" i="1" dirty="0">
                <a:effectLst/>
                <a:latin typeface="Times New Roman" panose="02020603050405020304" pitchFamily="18" charset="0"/>
                <a:ea typeface="Times New Roman" panose="02020603050405020304" pitchFamily="18" charset="0"/>
              </a:rPr>
              <a:t>) 137 (1803)</a:t>
            </a:r>
            <a:endParaRPr lang="en-US" sz="1000" dirty="0">
              <a:effectLst/>
              <a:latin typeface="Times New Roman" panose="02020603050405020304" pitchFamily="18" charset="0"/>
              <a:ea typeface="Times New Roman" panose="02020603050405020304" pitchFamily="18" charset="0"/>
            </a:endParaRPr>
          </a:p>
          <a:p>
            <a:pPr marL="0" marR="0">
              <a:spcBef>
                <a:spcPts val="0"/>
              </a:spcBef>
            </a:pPr>
            <a:r>
              <a:rPr lang="en-US" sz="1200" dirty="0">
                <a:solidFill>
                  <a:srgbClr val="666666"/>
                </a:solidFill>
                <a:effectLst/>
                <a:latin typeface="&amp;quot"/>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spcBef>
                <a:spcPts val="0"/>
              </a:spcBef>
            </a:pPr>
            <a:r>
              <a:rPr lang="en-US" sz="1200" dirty="0">
                <a:solidFill>
                  <a:srgbClr val="666666"/>
                </a:solidFill>
                <a:effectLst/>
                <a:latin typeface="&amp;quot"/>
                <a:ea typeface="Times New Roman" panose="02020603050405020304" pitchFamily="18" charset="0"/>
              </a:rPr>
              <a:t>“</a:t>
            </a:r>
            <a:r>
              <a:rPr lang="en-US" sz="1400" dirty="0">
                <a:solidFill>
                  <a:srgbClr val="666666"/>
                </a:solidFill>
                <a:effectLst/>
                <a:latin typeface="&amp;quot"/>
                <a:ea typeface="Times New Roman" panose="02020603050405020304" pitchFamily="18" charset="0"/>
              </a:rPr>
              <a:t>That the people have an original right to establish, for their future government, such principles as, in their opinion, shall most conduce to their own happiness, is the basis on which the whole American fabric has been erected. The exercise of this original right is a very great exertion; nor can it nor ought it to be frequently repeated. </a:t>
            </a:r>
            <a:r>
              <a:rPr lang="en-US" sz="1400" b="1" dirty="0">
                <a:solidFill>
                  <a:srgbClr val="666666"/>
                </a:solidFill>
                <a:effectLst/>
                <a:latin typeface="&amp;quot"/>
                <a:ea typeface="Times New Roman" panose="02020603050405020304" pitchFamily="18" charset="0"/>
              </a:rPr>
              <a:t>The principles, therefore, so established are deemed fundamental. And as the authority, from which they proceed, is supreme, and can seldom act, they are designed to be permanent.</a:t>
            </a:r>
            <a:r>
              <a:rPr lang="en-US" sz="1400" dirty="0">
                <a:solidFill>
                  <a:srgbClr val="666666"/>
                </a:solidFill>
                <a:effectLst/>
                <a:latin typeface="&amp;quot"/>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pPr>
            <a:r>
              <a:rPr lang="en-US" sz="1400" dirty="0">
                <a:solidFill>
                  <a:srgbClr val="666666"/>
                </a:solidFill>
                <a:effectLst/>
                <a:latin typeface="&amp;quot"/>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pPr>
            <a:r>
              <a:rPr lang="en-US" sz="1400" b="1" dirty="0">
                <a:solidFill>
                  <a:srgbClr val="666666"/>
                </a:solidFill>
                <a:effectLst/>
                <a:latin typeface="&amp;quot"/>
                <a:ea typeface="Times New Roman" panose="02020603050405020304" pitchFamily="18" charset="0"/>
              </a:rPr>
              <a:t>The powers of the legislature are defined and limited; and that those limits may not be mistaken or forgotten, the constitution is written. To what purpose are powers limited, and to what purpose is that limitation committed to writing; if these limits may, at any time, be passed by those intended to be restrained?</a:t>
            </a:r>
            <a:r>
              <a:rPr lang="en-US" sz="1400" dirty="0">
                <a:solidFill>
                  <a:srgbClr val="666666"/>
                </a:solidFill>
                <a:effectLst/>
                <a:latin typeface="&amp;quot"/>
                <a:ea typeface="Times New Roman" panose="02020603050405020304" pitchFamily="18" charset="0"/>
              </a:rPr>
              <a:t>   ***  It is a proposition too plain to be contested, that the constitution controls any legislative act repugnant to it;  ….</a:t>
            </a:r>
            <a:endParaRPr lang="en-US" sz="1200" dirty="0">
              <a:effectLst/>
              <a:latin typeface="Times New Roman" panose="02020603050405020304" pitchFamily="18" charset="0"/>
              <a:ea typeface="Times New Roman" panose="02020603050405020304" pitchFamily="18" charset="0"/>
            </a:endParaRPr>
          </a:p>
          <a:p>
            <a:pPr marL="0" marR="0">
              <a:spcBef>
                <a:spcPts val="0"/>
              </a:spcBef>
            </a:pPr>
            <a:r>
              <a:rPr lang="en-US" sz="1400" dirty="0">
                <a:solidFill>
                  <a:srgbClr val="666666"/>
                </a:solidFill>
                <a:effectLst/>
                <a:latin typeface="&amp;quot"/>
                <a:ea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a:p>
            <a:pPr marL="0" marR="0" algn="ctr">
              <a:spcBef>
                <a:spcPts val="0"/>
              </a:spcBef>
            </a:pPr>
            <a:r>
              <a:rPr lang="en-US" sz="1400" dirty="0">
                <a:solidFill>
                  <a:srgbClr val="666666"/>
                </a:solidFill>
                <a:effectLst/>
                <a:latin typeface="&amp;quot"/>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a:p>
            <a:pPr marL="0" marR="0">
              <a:spcBef>
                <a:spcPts val="0"/>
              </a:spcBef>
            </a:pPr>
            <a:r>
              <a:rPr lang="en-US" sz="1400" b="1" dirty="0">
                <a:solidFill>
                  <a:srgbClr val="666666"/>
                </a:solidFill>
                <a:effectLst/>
                <a:latin typeface="&amp;quot"/>
                <a:ea typeface="Times New Roman" panose="02020603050405020304" pitchFamily="18" charset="0"/>
              </a:rPr>
              <a:t>Certainly all those who have framed written constitutions contemplate them as forming the fundamental and paramount law of the nation, and consequently the theory of every such government must be, that an act of the legislature repugnant to the constitution is void.” </a:t>
            </a:r>
            <a:endParaRPr lang="en-US" sz="1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000" dirty="0">
                <a:effectLst/>
                <a:latin typeface="Times New Roman" panose="02020603050405020304" pitchFamily="18" charset="0"/>
                <a:ea typeface="Times New Roman" panose="02020603050405020304" pitchFamily="18" charset="0"/>
              </a:rPr>
              <a:t> </a:t>
            </a:r>
          </a:p>
          <a:p>
            <a:pPr marL="0" marR="0">
              <a:spcBef>
                <a:spcPts val="0"/>
              </a:spcBef>
              <a:spcAft>
                <a:spcPts val="0"/>
              </a:spcAft>
            </a:pPr>
            <a:r>
              <a:rPr lang="en-US" sz="1600" i="1" dirty="0">
                <a:effectLst/>
                <a:latin typeface="Times New Roman" panose="02020603050405020304" pitchFamily="18" charset="0"/>
                <a:ea typeface="Times New Roman" panose="02020603050405020304" pitchFamily="18" charset="0"/>
              </a:rPr>
              <a:t>[Marbury v. Madison,   5  U.S., (1 </a:t>
            </a:r>
            <a:r>
              <a:rPr lang="en-US" sz="1600" i="1" dirty="0" err="1">
                <a:effectLst/>
                <a:latin typeface="Times New Roman" panose="02020603050405020304" pitchFamily="18" charset="0"/>
                <a:ea typeface="Times New Roman" panose="02020603050405020304" pitchFamily="18" charset="0"/>
              </a:rPr>
              <a:t>Cranch</a:t>
            </a:r>
            <a:r>
              <a:rPr lang="en-US" sz="1600" i="1" dirty="0">
                <a:effectLst/>
                <a:latin typeface="Times New Roman" panose="02020603050405020304" pitchFamily="18" charset="0"/>
                <a:ea typeface="Times New Roman" panose="02020603050405020304" pitchFamily="18" charset="0"/>
              </a:rPr>
              <a:t>) 137, 176-178  (1803)(emphasis added)].</a:t>
            </a:r>
            <a:endParaRPr lang="en-US"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4013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323</Words>
  <Application>Microsoft Office PowerPoint</Application>
  <PresentationFormat>Widescreen</PresentationFormat>
  <Paragraphs>15</Paragraphs>
  <Slides>7</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7</vt:i4>
      </vt:variant>
    </vt:vector>
  </HeadingPairs>
  <TitlesOfParts>
    <vt:vector size="15" baseType="lpstr">
      <vt:lpstr>&amp;quot</vt:lpstr>
      <vt:lpstr>Arial</vt:lpstr>
      <vt:lpstr>Calibri</vt:lpstr>
      <vt:lpstr>Calibri Light</vt:lpstr>
      <vt:lpstr>Times New Roman</vt:lpstr>
      <vt:lpstr>Office Theme</vt:lpstr>
      <vt:lpstr>1_Office Theme</vt:lpstr>
      <vt:lpstr>Adobe Acrobat Document</vt:lpstr>
      <vt:lpstr>THE RELATIONSHIP AMONG THE THREE BRANCHES OF THE U.S. GOVERNMENT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AMONG THE THREE BRANCHES OF THE U.S. GOVERNMENT</dc:title>
  <dc:creator>Catherine Brown</dc:creator>
  <cp:lastModifiedBy>Catherine Brown</cp:lastModifiedBy>
  <cp:revision>9</cp:revision>
  <dcterms:created xsi:type="dcterms:W3CDTF">2021-06-14T18:15:54Z</dcterms:created>
  <dcterms:modified xsi:type="dcterms:W3CDTF">2022-09-26T17:24:21Z</dcterms:modified>
</cp:coreProperties>
</file>