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8" r:id="rId3"/>
  </p:sldMasterIdLst>
  <p:sldIdLst>
    <p:sldId id="256" r:id="rId4"/>
    <p:sldId id="267" r:id="rId5"/>
    <p:sldId id="268" r:id="rId6"/>
    <p:sldId id="270" r:id="rId7"/>
    <p:sldId id="271" r:id="rId8"/>
    <p:sldId id="272" r:id="rId9"/>
    <p:sldId id="273" r:id="rId10"/>
    <p:sldId id="274" r:id="rId11"/>
    <p:sldId id="259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D2D0-95A3-4DEC-A061-05AED53EF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9FCD3F-1E74-45B9-917E-6567E691B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D767C-7083-4DA8-A3D7-7BB7134A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57B8-FFB7-441D-ABB5-2FA97633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EFA7D-E72F-404D-8BE2-4982DFDD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7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AD952-F60B-49BF-BDF5-D6358408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AF247-2EA9-4B7F-A81E-500DB0E0B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4945C-7BBF-4779-8F23-475867C8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B1DA1-3D7B-4C7D-A9FE-8A1AA517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7C3F5-F4E8-461C-8BE2-67A79FD2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B22E6-CE82-4A7A-817D-EBCC47CDD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D2007-B373-41EC-B37F-636A073F3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B76A9-2FCD-493A-B57B-8379079B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00638-391E-4C29-8E69-89BB01D1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BF404-F322-4772-A05A-8217BE6B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30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4575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273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34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063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5892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2382" y="2125980"/>
            <a:ext cx="682699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04764" y="3840480"/>
            <a:ext cx="56222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1203591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018" y="701040"/>
            <a:ext cx="5450966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2989448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018" y="701040"/>
            <a:ext cx="5450966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1588" y="1577340"/>
            <a:ext cx="34938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36356" y="1577340"/>
            <a:ext cx="34938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137555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46B0-A269-4493-B2F7-CB1B3BB2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490EC-7735-4CCA-A023-572CB15B9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B7444-5C0D-480D-BFA1-9C30A8B9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F0517-791D-4F28-B62D-72F77DDE0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E15DE-1B18-4409-A2AE-717FAB3A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85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018" y="701040"/>
            <a:ext cx="5450966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3592394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270186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9637-6F9C-4BBC-8C04-F52BEDBD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07CBC-C1CE-4373-BF97-B71786F2B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BAF4-5080-4A9A-B2D0-4FE2BA4B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C7557-7F2B-45AA-A815-E074C2BFE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70F06-7B37-441A-8A3B-9BE34C28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5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45C2-06CA-4A0C-A151-53B9FA1A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CC4C0-19EA-4A78-9B3E-8A522E8A92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32DA7-B4FD-4864-991B-3CCA0799D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4F6A1-8C9E-4D89-B541-B5A1C387D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0A85A-C022-4A87-95CC-B7AD19E8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C640-05B9-4EAC-BB44-D47110C3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1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DA27-7639-4826-8C26-60EE402C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93BE7-7764-49BD-AAF2-6CC685F92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74D29-8514-4DD6-B174-00131CE1E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33A3D-52EE-4A18-B596-50C2BB56E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2ABE7-DFBD-4C26-A962-C71EEF916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BC0A1-0137-4692-870A-1B8506CB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29D7F1-8E85-48C3-BC4C-61222B72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77811B-C3FF-4735-B592-E5B51885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24B8-A003-4B38-A785-A9708D461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20585-308B-47C3-8B53-B27C24B3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BAD8D-F665-4878-A773-88EFB894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07A0C-D6D3-4092-978E-1BF195F0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2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D135E-2EE1-4F44-84F9-7BC23231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74AFE9-805F-4610-9C30-06AA4B5B1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E43B4-A400-4CF3-9966-0BC72E2A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4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175C-1D20-4504-8C9A-D98758E1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BBB92-1825-4DE6-ADBF-58BC36EF9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755B7-8BA0-4F19-AF46-7B8093D8F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5EDAB-DB4F-4933-9206-BB5774B8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8F9D2-3778-44E1-9F57-63725321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B0F45-0BDD-4D83-83F9-5A7AC416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8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771CE-87A9-4E9D-A5DD-D1E9882F9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F58D06-5BB6-4BA8-8F44-8CE01B86F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C3EAD-8D79-47F3-9BD1-EF1A8DA45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42521-50B1-420C-8D0F-3B2BB2CD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670CD-B878-430F-A516-64964E45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B28F0-4A9D-4CA2-A0D9-91BE6587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4677A-7203-4E64-8C12-C0EF5ED7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02388-38CD-4462-BB03-EE151D3A7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BBBF0-0C8D-4923-B331-FBF147548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96D4F-BB7E-419C-991D-CD5849BBB27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F8561-E8C6-40F4-A445-27E50B0D6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867A-2292-479A-AB8B-9F37195EB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4550-C415-44C8-AD27-7DF3C57B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9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19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018" y="701040"/>
            <a:ext cx="545096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1588" y="1577340"/>
            <a:ext cx="72285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30798" y="6377940"/>
            <a:ext cx="257016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1588" y="6377940"/>
            <a:ext cx="184730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943436" y="6342303"/>
            <a:ext cx="157485" cy="102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82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977">
              <a:lnSpc>
                <a:spcPts val="811"/>
              </a:lnSpc>
            </a:pPr>
            <a:fld id="{81D60167-4931-47E6-BA6A-407CBD079E47}" type="slidenum">
              <a:rPr lang="en-US" spc="-3" smtClean="0"/>
              <a:pPr marL="25977">
                <a:lnSpc>
                  <a:spcPts val="811"/>
                </a:lnSpc>
              </a:pPr>
              <a:t>‹#›</a:t>
            </a:fld>
            <a:endParaRPr lang="en-US" spc="-3" dirty="0"/>
          </a:p>
        </p:txBody>
      </p:sp>
    </p:spTree>
    <p:extLst>
      <p:ext uri="{BB962C8B-B14F-4D97-AF65-F5344CB8AC3E}">
        <p14:creationId xmlns:p14="http://schemas.microsoft.com/office/powerpoint/2010/main" val="353922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mb.certcivatty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nnect.nj.com/staff/JeffGoldman/posts.html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nj.com/coronavirus" TargetMode="External"/><Relationship Id="rId4" Type="http://schemas.openxmlformats.org/officeDocument/2006/relationships/hyperlink" Target="https://www.nj.com/news/2020/06/why-protests-about-racism-and-police-violence-feel-different-this-time-meet-some-nj-protester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309C3-65C5-45F3-B474-8BFA8B2D0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1840"/>
            <a:ext cx="9144000" cy="2758123"/>
          </a:xfrm>
        </p:spPr>
        <p:txBody>
          <a:bodyPr>
            <a:normAutofit/>
          </a:bodyPr>
          <a:lstStyle/>
          <a:p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U.S.GOVERNMENT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INDIVIDUAL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C0EC5E-AA7A-4433-86B3-9902D18AE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Catherine M. Brown, Esq.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cmb.certcivatty@gmail.com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© Catherine M. Brown, Esq., All Rights Reserved, 2022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A86DB3-6919-8A19-4E9B-0FDCD2A01C6B}"/>
              </a:ext>
            </a:extLst>
          </p:cNvPr>
          <p:cNvSpPr txBox="1"/>
          <p:nvPr/>
        </p:nvSpPr>
        <p:spPr>
          <a:xfrm>
            <a:off x="7477125" y="4619625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77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0228" y="477982"/>
            <a:ext cx="3716568" cy="746562"/>
          </a:xfrm>
          <a:prstGeom prst="rect">
            <a:avLst/>
          </a:prstGeom>
        </p:spPr>
        <p:txBody>
          <a:bodyPr vert="horz" wrap="square" lIns="0" tIns="28142" rIns="0" bIns="0" rtlCol="0">
            <a:spAutoFit/>
          </a:bodyPr>
          <a:lstStyle/>
          <a:p>
            <a:pPr marL="8659" marR="363672">
              <a:lnSpc>
                <a:spcPts val="1854"/>
              </a:lnSpc>
              <a:spcBef>
                <a:spcPts val="222"/>
              </a:spcBef>
            </a:pPr>
            <a:r>
              <a:rPr spc="27" dirty="0"/>
              <a:t>Drop</a:t>
            </a:r>
            <a:r>
              <a:rPr spc="68" dirty="0"/>
              <a:t> </a:t>
            </a:r>
            <a:r>
              <a:rPr spc="31" dirty="0"/>
              <a:t>charges</a:t>
            </a:r>
            <a:r>
              <a:rPr spc="72" dirty="0"/>
              <a:t> </a:t>
            </a:r>
            <a:r>
              <a:rPr spc="34" dirty="0"/>
              <a:t>against</a:t>
            </a:r>
            <a:r>
              <a:rPr spc="65" dirty="0"/>
              <a:t> </a:t>
            </a:r>
            <a:r>
              <a:rPr spc="34" dirty="0"/>
              <a:t>protest </a:t>
            </a:r>
            <a:r>
              <a:rPr spc="-406" dirty="0"/>
              <a:t> </a:t>
            </a:r>
            <a:r>
              <a:rPr spc="34" dirty="0"/>
              <a:t>organizers</a:t>
            </a:r>
            <a:r>
              <a:rPr spc="82" dirty="0"/>
              <a:t> </a:t>
            </a:r>
            <a:r>
              <a:rPr spc="27" dirty="0"/>
              <a:t>who</a:t>
            </a:r>
            <a:r>
              <a:rPr spc="78" dirty="0"/>
              <a:t> </a:t>
            </a:r>
            <a:r>
              <a:rPr spc="31" dirty="0"/>
              <a:t>violated</a:t>
            </a:r>
          </a:p>
          <a:p>
            <a:pPr marL="8659">
              <a:lnSpc>
                <a:spcPts val="1817"/>
              </a:lnSpc>
            </a:pPr>
            <a:r>
              <a:rPr spc="34" dirty="0"/>
              <a:t>coronavirus</a:t>
            </a:r>
            <a:r>
              <a:rPr spc="78" dirty="0"/>
              <a:t> </a:t>
            </a:r>
            <a:r>
              <a:rPr spc="34" dirty="0"/>
              <a:t>lockdowns,</a:t>
            </a:r>
            <a:r>
              <a:rPr spc="78" dirty="0"/>
              <a:t> </a:t>
            </a:r>
            <a:r>
              <a:rPr spc="24" dirty="0"/>
              <a:t>N.J.</a:t>
            </a:r>
            <a:r>
              <a:rPr spc="78" dirty="0"/>
              <a:t> </a:t>
            </a:r>
            <a:r>
              <a:rPr spc="20" dirty="0"/>
              <a:t>AG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44511" y="1409700"/>
            <a:ext cx="1201882" cy="44168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636" b="1" spc="37" dirty="0">
                <a:solidFill>
                  <a:srgbClr val="2A2A2A"/>
                </a:solidFill>
                <a:latin typeface="Georgia"/>
                <a:cs typeface="Georgia"/>
              </a:rPr>
              <a:t>says</a:t>
            </a:r>
            <a:endParaRPr sz="1636">
              <a:solidFill>
                <a:prstClr val="black"/>
              </a:solidFill>
              <a:latin typeface="Georgia"/>
              <a:cs typeface="Georgia"/>
            </a:endParaRPr>
          </a:p>
          <a:p>
            <a:pPr marL="8659" defTabSz="623438">
              <a:spcBef>
                <a:spcPts val="822"/>
              </a:spcBef>
            </a:pPr>
            <a:r>
              <a:rPr sz="511" spc="-3" dirty="0">
                <a:solidFill>
                  <a:srgbClr val="666666"/>
                </a:solidFill>
                <a:latin typeface="Cambria"/>
                <a:cs typeface="Cambria"/>
              </a:rPr>
              <a:t>Updated Jun</a:t>
            </a:r>
            <a:r>
              <a:rPr sz="511" spc="-10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511" dirty="0">
                <a:solidFill>
                  <a:srgbClr val="666666"/>
                </a:solidFill>
                <a:latin typeface="Cambria"/>
                <a:cs typeface="Cambria"/>
              </a:rPr>
              <a:t>18,</a:t>
            </a:r>
            <a:r>
              <a:rPr sz="511" spc="-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511" dirty="0">
                <a:solidFill>
                  <a:srgbClr val="666666"/>
                </a:solidFill>
                <a:latin typeface="Cambria"/>
                <a:cs typeface="Cambria"/>
              </a:rPr>
              <a:t>2020;</a:t>
            </a:r>
            <a:r>
              <a:rPr sz="511" spc="-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511" spc="-3" dirty="0">
                <a:solidFill>
                  <a:srgbClr val="666666"/>
                </a:solidFill>
                <a:latin typeface="Cambria"/>
                <a:cs typeface="Cambria"/>
              </a:rPr>
              <a:t>Posted </a:t>
            </a:r>
            <a:r>
              <a:rPr sz="511" dirty="0">
                <a:solidFill>
                  <a:srgbClr val="666666"/>
                </a:solidFill>
                <a:latin typeface="Cambria"/>
                <a:cs typeface="Cambria"/>
              </a:rPr>
              <a:t>Jun</a:t>
            </a:r>
            <a:r>
              <a:rPr sz="511" spc="-10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511" spc="-3" dirty="0">
                <a:solidFill>
                  <a:srgbClr val="666666"/>
                </a:solidFill>
                <a:latin typeface="Cambria"/>
                <a:cs typeface="Cambria"/>
              </a:rPr>
              <a:t>18,</a:t>
            </a:r>
            <a:r>
              <a:rPr sz="511" spc="-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511" spc="-3" dirty="0">
                <a:solidFill>
                  <a:srgbClr val="666666"/>
                </a:solidFill>
                <a:latin typeface="Cambria"/>
                <a:cs typeface="Cambria"/>
              </a:rPr>
              <a:t>2020</a:t>
            </a:r>
            <a:endParaRPr sz="511">
              <a:solidFill>
                <a:prstClr val="black"/>
              </a:solidFill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3171" y="1851747"/>
            <a:ext cx="2922867" cy="194916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844512" y="3787139"/>
            <a:ext cx="3703060" cy="2475899"/>
          </a:xfrm>
          <a:prstGeom prst="rect">
            <a:avLst/>
          </a:prstGeom>
        </p:spPr>
        <p:txBody>
          <a:bodyPr vert="horz" wrap="square" lIns="0" tIns="15586" rIns="0" bIns="0" rtlCol="0">
            <a:spAutoFit/>
          </a:bodyPr>
          <a:lstStyle/>
          <a:p>
            <a:pPr marL="8659" marR="9092" defTabSz="623438">
              <a:lnSpc>
                <a:spcPts val="955"/>
              </a:lnSpc>
              <a:spcBef>
                <a:spcPts val="123"/>
              </a:spcBef>
            </a:pP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Thursday,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May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666666"/>
                </a:solidFill>
                <a:latin typeface="Cambria"/>
                <a:cs typeface="Cambria"/>
              </a:rPr>
              <a:t>7,</a:t>
            </a:r>
            <a:r>
              <a:rPr sz="818" spc="4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2020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dirty="0">
                <a:solidFill>
                  <a:srgbClr val="666666"/>
                </a:solidFill>
                <a:latin typeface="Cambria"/>
                <a:cs typeface="Cambria"/>
              </a:rPr>
              <a:t>-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Ayla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Wolf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speaks</a:t>
            </a:r>
            <a:r>
              <a:rPr sz="818" spc="4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666666"/>
                </a:solidFill>
                <a:latin typeface="Cambria"/>
                <a:cs typeface="Cambria"/>
              </a:rPr>
              <a:t>to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those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assembled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at</a:t>
            </a:r>
            <a:r>
              <a:rPr sz="818" spc="3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666666"/>
                </a:solidFill>
                <a:latin typeface="Cambria"/>
                <a:cs typeface="Cambria"/>
              </a:rPr>
              <a:t>an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"Open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24" dirty="0">
                <a:solidFill>
                  <a:srgbClr val="666666"/>
                </a:solidFill>
                <a:latin typeface="Cambria"/>
                <a:cs typeface="Cambria"/>
              </a:rPr>
              <a:t>New </a:t>
            </a:r>
            <a:r>
              <a:rPr sz="818" spc="-16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Jersey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Now"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rally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on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West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State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Street</a:t>
            </a:r>
            <a:r>
              <a:rPr sz="818" spc="55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outside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the</a:t>
            </a:r>
            <a:r>
              <a:rPr sz="818" spc="4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Statehouse</a:t>
            </a:r>
            <a:r>
              <a:rPr sz="818" spc="4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Annex.</a:t>
            </a:r>
            <a:r>
              <a:rPr sz="818" spc="17" dirty="0">
                <a:solidFill>
                  <a:srgbClr val="878787"/>
                </a:solidFill>
                <a:latin typeface="Cambria"/>
                <a:cs typeface="Cambria"/>
              </a:rPr>
              <a:t>Michael </a:t>
            </a:r>
            <a:r>
              <a:rPr sz="818" spc="20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878787"/>
                </a:solidFill>
                <a:latin typeface="Cambria"/>
                <a:cs typeface="Cambria"/>
              </a:rPr>
              <a:t>Mancuso</a:t>
            </a:r>
            <a:r>
              <a:rPr sz="818" spc="34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dirty="0">
                <a:solidFill>
                  <a:srgbClr val="878787"/>
                </a:solidFill>
                <a:latin typeface="Cambria"/>
                <a:cs typeface="Cambria"/>
              </a:rPr>
              <a:t>|</a:t>
            </a:r>
            <a:r>
              <a:rPr sz="818" spc="41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878787"/>
                </a:solidFill>
                <a:latin typeface="Cambria"/>
                <a:cs typeface="Cambria"/>
              </a:rPr>
              <a:t>NJ</a:t>
            </a:r>
            <a:r>
              <a:rPr sz="818" spc="41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878787"/>
                </a:solidFill>
                <a:latin typeface="Cambria"/>
                <a:cs typeface="Cambria"/>
              </a:rPr>
              <a:t>Advance</a:t>
            </a:r>
            <a:r>
              <a:rPr sz="818" spc="34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878787"/>
                </a:solidFill>
                <a:latin typeface="Cambria"/>
                <a:cs typeface="Cambria"/>
              </a:rPr>
              <a:t>Media</a:t>
            </a:r>
            <a:r>
              <a:rPr sz="818" spc="41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878787"/>
                </a:solidFill>
                <a:latin typeface="Cambria"/>
                <a:cs typeface="Cambria"/>
              </a:rPr>
              <a:t>for</a:t>
            </a:r>
            <a:r>
              <a:rPr sz="818" spc="37" dirty="0">
                <a:solidFill>
                  <a:srgbClr val="878787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878787"/>
                </a:solidFill>
                <a:latin typeface="Cambria"/>
                <a:cs typeface="Cambria"/>
              </a:rPr>
              <a:t>NJ.com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1545174" marR="1485860" algn="ctr" defTabSz="623438">
              <a:lnSpc>
                <a:spcPts val="941"/>
              </a:lnSpc>
              <a:spcBef>
                <a:spcPts val="10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Facebook</a:t>
            </a:r>
            <a:r>
              <a:rPr sz="818" spc="-4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Share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Twitter</a:t>
            </a:r>
            <a:r>
              <a:rPr sz="818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Share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3685" algn="ctr" defTabSz="623438">
              <a:lnSpc>
                <a:spcPts val="920"/>
              </a:lnSpc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1,237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54984" algn="ctr" defTabSz="623438">
              <a:lnSpc>
                <a:spcPts val="955"/>
              </a:lnSpc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shares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48"/>
              </a:lnSpc>
            </a:pPr>
            <a:r>
              <a:rPr sz="818" b="1" spc="27" dirty="0">
                <a:solidFill>
                  <a:srgbClr val="333333"/>
                </a:solidFill>
                <a:latin typeface="Arial"/>
                <a:cs typeface="Arial"/>
              </a:rPr>
              <a:t>By</a:t>
            </a:r>
            <a:r>
              <a:rPr sz="818" b="1" spc="112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18" b="1" u="sng" spc="41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Jeff</a:t>
            </a:r>
            <a:r>
              <a:rPr sz="818" b="1" u="sng" spc="109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8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Goldman</a:t>
            </a:r>
            <a:r>
              <a:rPr sz="818" b="1" u="sng" spc="112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|</a:t>
            </a:r>
            <a:r>
              <a:rPr sz="818" b="1" u="sng" spc="112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2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NJ</a:t>
            </a:r>
            <a:r>
              <a:rPr sz="818" b="1" u="sng" spc="116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8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Advance</a:t>
            </a:r>
            <a:r>
              <a:rPr sz="818" b="1" u="sng" spc="116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Media</a:t>
            </a:r>
            <a:r>
              <a:rPr sz="818" b="1" u="sng" spc="106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3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for</a:t>
            </a:r>
            <a:r>
              <a:rPr sz="818" b="1" u="sng" spc="112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NJ.com</a:t>
            </a:r>
            <a:endParaRPr sz="818">
              <a:solidFill>
                <a:prstClr val="black"/>
              </a:solidFill>
              <a:latin typeface="Arial"/>
              <a:cs typeface="Arial"/>
            </a:endParaRPr>
          </a:p>
          <a:p>
            <a:pPr marL="8659" marR="77496" defTabSz="623438">
              <a:lnSpc>
                <a:spcPct val="97800"/>
              </a:lnSpc>
              <a:spcBef>
                <a:spcPts val="3"/>
              </a:spcBef>
            </a:pP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New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Jersey’s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attorney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general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has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directed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prosecutors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to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drop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the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charges 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against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five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people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who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organized</a:t>
            </a:r>
            <a:r>
              <a:rPr sz="818" u="sng" spc="20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 </a:t>
            </a:r>
            <a:r>
              <a:rPr sz="818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protests</a:t>
            </a:r>
            <a:r>
              <a:rPr sz="818" spc="14" dirty="0">
                <a:solidFill>
                  <a:srgbClr val="1464C0"/>
                </a:solidFill>
                <a:latin typeface="Cambria"/>
                <a:cs typeface="Cambria"/>
                <a:hlinkClick r:id="rId4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or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outdoor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religious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gatherings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and 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were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cited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for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violating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Gov.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Phil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Murphy’s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5"/>
              </a:rPr>
              <a:t>coronavirus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-related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executive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order </a:t>
            </a:r>
            <a:r>
              <a:rPr sz="818" spc="-17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on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large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gatherings.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3464" algn="just" defTabSz="623438">
              <a:lnSpc>
                <a:spcPts val="955"/>
              </a:lnSpc>
              <a:spcBef>
                <a:spcPts val="31"/>
              </a:spcBef>
            </a:pP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Attorney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General Gurbir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S.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Grewal also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said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municipal prosecutors should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move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forward with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their cases against people </a:t>
            </a:r>
            <a:r>
              <a:rPr sz="818" dirty="0">
                <a:solidFill>
                  <a:srgbClr val="2A2A2A"/>
                </a:solidFill>
                <a:latin typeface="Cambria"/>
                <a:cs typeface="Cambria"/>
              </a:rPr>
              <a:t>who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cited for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violating executive orders 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not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related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to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protests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or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religious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ceremonies,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but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suggested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they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use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discretion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51953" algn="just" defTabSz="623438">
              <a:lnSpc>
                <a:spcPts val="955"/>
              </a:lnSpc>
              <a:spcBef>
                <a:spcPts val="17"/>
              </a:spcBef>
            </a:pP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in the outcomes. Murphy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routinely call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out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those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cited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as “knuckleheads” during 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his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coronavirus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briefings.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74466" defTabSz="623438">
              <a:lnSpc>
                <a:spcPts val="955"/>
              </a:lnSpc>
              <a:spcBef>
                <a:spcPts val="825"/>
              </a:spcBef>
            </a:pPr>
            <a:r>
              <a:rPr sz="818" dirty="0">
                <a:solidFill>
                  <a:srgbClr val="2A2A2A"/>
                </a:solidFill>
                <a:latin typeface="Cambria"/>
                <a:cs typeface="Cambria"/>
              </a:rPr>
              <a:t>In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releasing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guidance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Wednesday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on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municipal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court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prosecutions</a:t>
            </a:r>
            <a:r>
              <a:rPr sz="818" spc="31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of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COVID-19 </a:t>
            </a:r>
            <a:r>
              <a:rPr sz="818" spc="-17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related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offense,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Grewal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noted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that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no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individual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protestors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or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worshipers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have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977" defTabSz="623438">
              <a:lnSpc>
                <a:spcPts val="811"/>
              </a:lnSpc>
            </a:pPr>
            <a:r>
              <a:rPr spc="-3" dirty="0">
                <a:solidFill>
                  <a:prstClr val="black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977" y="606483"/>
            <a:ext cx="3726007" cy="535687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955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Bill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Rights?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07822" indent="-182269" defTabSz="623438">
              <a:spcBef>
                <a:spcPts val="900"/>
              </a:spcBef>
              <a:buFont typeface="Times New Roman"/>
              <a:buAutoNum type="alphaLcParenBoth"/>
              <a:tabLst>
                <a:tab pos="308255" algn="l"/>
              </a:tabLst>
            </a:pP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Protection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‘free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mind’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(Liber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  <a:buFont typeface="Times New Roman"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marR="530788" indent="-831251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First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</a:t>
            </a:r>
            <a:r>
              <a:rPr sz="818" spc="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State-sponsored</a:t>
            </a:r>
            <a:r>
              <a:rPr sz="818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religion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(Establishment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Clause)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 exercise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religion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(Freedom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worship);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Speech;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marR="229893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 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(indirectly,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be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informed);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peaceable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public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assembly;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defTabSz="623438">
              <a:lnSpc>
                <a:spcPts val="917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petition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redress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grievances.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8425" marR="492689" indent="-181836" defTabSz="623438">
              <a:lnSpc>
                <a:spcPct val="191700"/>
              </a:lnSpc>
              <a:buFont typeface="Times New Roman"/>
              <a:buAutoNum type="alphaLcParenBoth" startAt="2"/>
              <a:tabLst>
                <a:tab pos="259333" algn="l"/>
              </a:tabLst>
            </a:pP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Protection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Person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Property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direct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tyranny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Second Amendment: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keep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bear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arms;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99675" marR="45026" indent="-831251" defTabSz="623438">
              <a:lnSpc>
                <a:spcPts val="941"/>
              </a:lnSpc>
              <a:spcBef>
                <a:spcPts val="24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Third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peacetime,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housing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soldiers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without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owner’s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consent;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wartime,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only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allowed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by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8425" marR="59746" indent="-155859" defTabSz="623438">
              <a:lnSpc>
                <a:spcPts val="941"/>
              </a:lnSpc>
              <a:buFont typeface="Times New Roman"/>
              <a:buAutoNum type="alphaLcParenBoth" startAt="3"/>
              <a:tabLst>
                <a:tab pos="278815" algn="l"/>
              </a:tabLst>
            </a:pP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Identifying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procedures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necessary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before the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may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extinguish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an </a:t>
            </a:r>
            <a:r>
              <a:rPr sz="818" b="1" i="1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individual’s liberty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buFont typeface="Times New Roman"/>
              <a:buAutoNum type="alphaLcParenBoth" startAt="3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28" marR="132048" indent="-883204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</a:t>
            </a:r>
            <a:r>
              <a:rPr sz="818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searches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seizures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person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property;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Judicial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warrant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based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upon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sworn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statement;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28" defTabSz="623438">
              <a:lnSpc>
                <a:spcPts val="917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probable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cause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required to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obtain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warrant;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28" marR="135511" indent="-883204" defTabSz="623438">
              <a:lnSpc>
                <a:spcPts val="941"/>
              </a:lnSpc>
              <a:tabLst>
                <a:tab pos="1142970" algn="l"/>
              </a:tabLst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Fifth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	right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criminal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initiated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by 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Grand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Jury;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Indictment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(finding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probable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cause 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charge;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not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random)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Double Jeopardy;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28" defTabSz="623438">
              <a:lnSpc>
                <a:spcPts val="897"/>
              </a:lnSpc>
            </a:pP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self-incrimination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in 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criminal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case;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28" marR="106504" defTabSz="623438">
              <a:lnSpc>
                <a:spcPts val="941"/>
              </a:lnSpc>
              <a:spcBef>
                <a:spcPts val="44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not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deprived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life,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liberty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property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without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due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law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(applies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civil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well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criminal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proceedings);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5652" marR="44593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private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property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taken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public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use,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without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just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compensation.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2448" defTabSz="623438">
              <a:lnSpc>
                <a:spcPts val="961"/>
              </a:lnSpc>
            </a:pP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Sixth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 criminally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accused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‘speedy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public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trial”;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marR="3464" defTabSz="623438">
              <a:lnSpc>
                <a:spcPts val="941"/>
              </a:lnSpc>
              <a:spcBef>
                <a:spcPts val="48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trial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impartial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jury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locale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where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crime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committed;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prior notice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criminal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charge;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marR="453291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confront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cross-examine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adverse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witness;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compel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testimony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witness;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defTabSz="623438">
              <a:lnSpc>
                <a:spcPts val="917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19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 attorney.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4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16472" defTabSz="623438">
              <a:lnSpc>
                <a:spcPts val="961"/>
              </a:lnSpc>
              <a:spcBef>
                <a:spcPts val="3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Eighth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Amendment: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pretrial: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excessive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bail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allowed;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99675" defTabSz="623438">
              <a:lnSpc>
                <a:spcPts val="96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post-convict: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cruel/unusual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punishment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excessive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fines.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4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80970" indent="-146768" defTabSz="623438">
              <a:spcBef>
                <a:spcPts val="3"/>
              </a:spcBef>
              <a:buFont typeface="Times New Roman"/>
              <a:buAutoNum type="alphaLcParenBoth" startAt="4"/>
              <a:tabLst>
                <a:tab pos="181403" algn="l"/>
              </a:tabLst>
            </a:pP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Why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Seventh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Bill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Rights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Jury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trial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civil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action.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0" y="606483"/>
            <a:ext cx="3818226" cy="532808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34635" defTabSz="623438">
              <a:spcBef>
                <a:spcPts val="68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Contours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 Bill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Rights: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Personal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Experience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Liberty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0853" indent="-172744" defTabSz="623438">
              <a:spcBef>
                <a:spcPts val="900"/>
              </a:spcBef>
              <a:buFont typeface="Times New Roman"/>
              <a:buAutoNum type="arabicParenBoth"/>
              <a:tabLst>
                <a:tab pos="311286" algn="l"/>
              </a:tabLst>
            </a:pP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Limited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Reach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Bill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of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 actor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not?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  <a:buFontTx/>
              <a:buAutoNum type="arabi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20378" marR="673226" indent="-181836" defTabSz="623438">
              <a:lnSpc>
                <a:spcPts val="941"/>
              </a:lnSpc>
              <a:buFont typeface="Times New Roman"/>
              <a:buAutoNum type="arabicParenBoth"/>
              <a:tabLst>
                <a:tab pos="311286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non-governmental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official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actor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r>
              <a:rPr sz="818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‘public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function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theory,’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Marsh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v.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Alabama,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326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U.S.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501 (1946)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  <a:buFontTx/>
              <a:buAutoNum type="arabicParenBoth"/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0651" lvl="1" indent="-166250" defTabSz="623438">
              <a:buFont typeface="Times New Roman"/>
              <a:buAutoNum type="alphaLcParenBoth"/>
              <a:tabLst>
                <a:tab pos="460651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Food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for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thought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: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owners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social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media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platforms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actors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or not?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1719" lvl="1" defTabSz="623438">
              <a:spcBef>
                <a:spcPts val="24"/>
              </a:spcBef>
              <a:buFont typeface="Times New Roman"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0261" marR="180537" lvl="1" indent="-155859" defTabSz="623438">
              <a:lnSpc>
                <a:spcPts val="941"/>
              </a:lnSpc>
              <a:buFont typeface="Times New Roman"/>
              <a:buAutoNum type="alphaLcParenBoth"/>
              <a:tabLst>
                <a:tab pos="467145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about Section 230?  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“Section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 230 of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 Communications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Decency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Act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(CDA)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 of</a:t>
            </a:r>
            <a:r>
              <a:rPr sz="818" spc="7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1996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provides</a:t>
            </a:r>
            <a:r>
              <a:rPr sz="818" spc="7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immunity</a:t>
            </a:r>
            <a:r>
              <a:rPr sz="818" spc="-7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from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liability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providers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users </a:t>
            </a:r>
            <a:r>
              <a:rPr sz="818" spc="-194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an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"interactive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computer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service"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who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publish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information</a:t>
            </a:r>
            <a:r>
              <a:rPr sz="818" spc="7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provided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by </a:t>
            </a:r>
            <a:r>
              <a:rPr sz="818" spc="3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third-party </a:t>
            </a:r>
            <a:r>
              <a:rPr sz="818" dirty="0">
                <a:solidFill>
                  <a:srgbClr val="212121"/>
                </a:solidFill>
                <a:latin typeface="Times New Roman"/>
                <a:cs typeface="Times New Roman"/>
              </a:rPr>
              <a:t>users”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 [</a:t>
            </a:r>
            <a:r>
              <a:rPr sz="818" i="1" spc="-3" dirty="0">
                <a:solidFill>
                  <a:srgbClr val="212121"/>
                </a:solidFill>
                <a:latin typeface="Times New Roman"/>
                <a:cs typeface="Times New Roman"/>
              </a:rPr>
              <a:t>Wikipedia</a:t>
            </a:r>
            <a:r>
              <a:rPr sz="818" spc="-3" dirty="0">
                <a:solidFill>
                  <a:srgbClr val="212121"/>
                </a:solidFill>
                <a:latin typeface="Times New Roman"/>
                <a:cs typeface="Times New Roman"/>
              </a:rPr>
              <a:t>]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1719" lvl="1" defTabSz="623438">
              <a:buFont typeface="Times New Roman"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20378" marR="92217" indent="-155859" defTabSz="623438">
              <a:lnSpc>
                <a:spcPts val="941"/>
              </a:lnSpc>
              <a:buFont typeface="Times New Roman"/>
              <a:buAutoNum type="arabicParenBoth"/>
              <a:tabLst>
                <a:tab pos="337263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Additional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Limitations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Bill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Even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Bill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Rights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applies,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absolute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;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restricted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there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 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compelling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interest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impingement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least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necessary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narrowly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drawn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fulfill its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purpose.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sum, there is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always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balance between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legitimate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action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may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touch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upon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exercise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those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rights.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  <a:buFontTx/>
              <a:buAutoNum type="arabicParenBoth"/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86195" lvl="1" indent="-140274" defTabSz="623438">
              <a:buFont typeface="Times New Roman"/>
              <a:buAutoNum type="alphaLcParenBoth"/>
              <a:tabLst>
                <a:tab pos="486628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e.g.,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COVID-19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and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right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worship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in 2020.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1719" lvl="1" defTabSz="623438">
              <a:spcBef>
                <a:spcPts val="24"/>
              </a:spcBef>
              <a:buFont typeface="Times New Roman"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46354" marR="143737" indent="-187031" defTabSz="623438">
              <a:lnSpc>
                <a:spcPts val="941"/>
              </a:lnSpc>
              <a:buFont typeface="Times New Roman"/>
              <a:buAutoNum type="arabicParenBoth"/>
              <a:tabLst>
                <a:tab pos="332067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Expansion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Bill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States: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Selective</a:t>
            </a:r>
            <a:r>
              <a:rPr sz="818" i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Incorporation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Before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Amendment,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Bill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its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limited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 federal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20</a:t>
            </a:r>
            <a:r>
              <a:rPr sz="818" baseline="31250" dirty="0">
                <a:solidFill>
                  <a:prstClr val="black"/>
                </a:solidFill>
                <a:latin typeface="Times New Roman"/>
                <a:cs typeface="Times New Roman"/>
              </a:rPr>
              <a:t>th</a:t>
            </a:r>
            <a:r>
              <a:rPr sz="818" spc="107" baseline="312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Century,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Supreme Court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began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46354" marR="46758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incorporate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rulings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about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several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 the Bill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Rights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Due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Clause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Currently,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First,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Fourth,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Sixth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(most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of)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Fifth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Eighth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been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incorporated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into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result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standardization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civil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nationwide.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5183" marR="62344" indent="-155859" defTabSz="623438">
              <a:lnSpc>
                <a:spcPts val="941"/>
              </a:lnSpc>
              <a:buFont typeface="Times New Roman"/>
              <a:buAutoNum type="arabicParenBoth" startAt="5"/>
              <a:tabLst>
                <a:tab pos="332067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Further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Expansion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of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Jurisprudence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over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States: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Substantive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Due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related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development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modern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Court’s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use of 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Due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Clause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identify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“fundamental”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not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specifically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mentioned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Bill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legal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theory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Clause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expresses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‘substantive’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well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‘procedural’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rights.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substantive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found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Due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Clause,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invalidates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duly-enacted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contrary.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buFontTx/>
              <a:buAutoNum type="arabicParenBoth" startAt="5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15183" marR="150663" indent="-155859" defTabSz="623438">
              <a:lnSpc>
                <a:spcPts val="941"/>
              </a:lnSpc>
              <a:buFontTx/>
              <a:buAutoNum type="arabicParenBoth" startAt="5"/>
              <a:tabLst>
                <a:tab pos="306091" algn="l"/>
              </a:tabLst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Bill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enumerated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rights.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those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which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foundational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design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Constitution,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because they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aspects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liberty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inherent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our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human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nature.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Absent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compelling</a:t>
            </a:r>
            <a:r>
              <a:rPr sz="818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interest,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override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any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 curtails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them.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977" y="595052"/>
            <a:ext cx="3714750" cy="4690584"/>
          </a:xfrm>
          <a:prstGeom prst="rect">
            <a:avLst/>
          </a:prstGeom>
        </p:spPr>
        <p:txBody>
          <a:bodyPr vert="horz" wrap="square" lIns="0" tIns="21214" rIns="0" bIns="0" rtlCol="0">
            <a:spAutoFit/>
          </a:bodyPr>
          <a:lstStyle/>
          <a:p>
            <a:pPr marL="34635" defTabSz="623438">
              <a:spcBef>
                <a:spcPts val="166"/>
              </a:spcBef>
            </a:pP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EXCERPT: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TAH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v.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GLOBAL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WITNESS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PUBLISHING,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Inc.,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(D.C.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Cir.,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Dkt.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No.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95"/>
              </a:spcBef>
            </a:pP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19-7132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(Consol)(DISSENT: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Silberman,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J.)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02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58890" algn="ctr" defTabSz="623438"/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***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8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0"/>
              </a:spcBef>
            </a:pPr>
            <a:endParaRPr sz="989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27718" algn="ctr" defTabSz="623438"/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III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623438">
              <a:spcBef>
                <a:spcPts val="27"/>
              </a:spcBef>
            </a:pPr>
            <a:endParaRPr sz="920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8659" marR="84857" defTabSz="623438">
              <a:lnSpc>
                <a:spcPct val="108600"/>
              </a:lnSpc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After observing my colleagues’ efforts to stretch the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actual malice rule like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rubber band, </a:t>
            </a:r>
            <a:r>
              <a:rPr sz="818" b="1" dirty="0">
                <a:solidFill>
                  <a:prstClr val="black"/>
                </a:solidFill>
                <a:latin typeface="Courier New"/>
                <a:cs typeface="Courier New"/>
              </a:rPr>
              <a:t>I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am prompted to </a:t>
            </a:r>
            <a:r>
              <a:rPr sz="818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urge the overruling of </a:t>
            </a:r>
            <a:r>
              <a:rPr sz="818" b="1" i="1" spc="-3" dirty="0">
                <a:solidFill>
                  <a:prstClr val="black"/>
                </a:solidFill>
                <a:latin typeface="Courier New"/>
                <a:cs typeface="Courier New"/>
              </a:rPr>
              <a:t>New York Times v. Sullivan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.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Justice </a:t>
            </a:r>
            <a:r>
              <a:rPr sz="818" spc="-48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Thomas has already persuasively demonstrated that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New York </a:t>
            </a:r>
            <a:r>
              <a:rPr sz="818" i="1" spc="-48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Times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was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policy-driven decision masquerading as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constitutional law.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See McKee v. Cosby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, 139 S. Ct. 675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(2019)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(Thomas,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J.,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concurring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in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denial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of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certiorari).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8659" marR="22513" defTabSz="623438">
              <a:lnSpc>
                <a:spcPct val="108300"/>
              </a:lnSpc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The holding has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no relation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to the text, history, or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structure of the Constitution, and it baldly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constitutionalized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area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of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law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refined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over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centuries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of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8659" marR="22513" defTabSz="623438">
              <a:lnSpc>
                <a:spcPct val="108500"/>
              </a:lnSpc>
              <a:spcBef>
                <a:spcPts val="7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common law adjudication.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See also Gertz v. Robert Welch, </a:t>
            </a:r>
            <a:r>
              <a:rPr sz="818" i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Inc.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, 418 U.S. 323, 380–88 (1974) (White, J., dissenting).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As with the rest of the opinion, the actual malice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requirement was simply cut from whole cloth.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New York Times </a:t>
            </a:r>
            <a:r>
              <a:rPr sz="818" i="1" spc="-48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should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be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overruled on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these</a:t>
            </a:r>
            <a:r>
              <a:rPr sz="818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grounds alone.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623438">
              <a:spcBef>
                <a:spcPts val="17"/>
              </a:spcBef>
            </a:pPr>
            <a:endParaRPr sz="920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8659" marR="84857" defTabSz="623438">
              <a:lnSpc>
                <a:spcPct val="108600"/>
              </a:lnSpc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Nevertheless,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I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recognize how difficult it will be to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persuade the Supreme Court to overrule such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“landmark”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decision. After all, doing so would incur the wrath of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press and media.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See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Martin Tolchin,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Press is Condemned by </a:t>
            </a:r>
            <a:r>
              <a:rPr sz="818" i="1" spc="-48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i="1" dirty="0">
                <a:solidFill>
                  <a:prstClr val="black"/>
                </a:solidFill>
                <a:latin typeface="Courier New"/>
                <a:cs typeface="Courier New"/>
              </a:rPr>
              <a:t>a </a:t>
            </a:r>
            <a:r>
              <a:rPr sz="818" i="1" spc="-3" dirty="0">
                <a:solidFill>
                  <a:prstClr val="black"/>
                </a:solidFill>
                <a:latin typeface="Courier New"/>
                <a:cs typeface="Courier New"/>
              </a:rPr>
              <a:t>Federal Judge for Court Coverage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, New York Times A13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(June 15,1992) (discussing the “Greenhouse effect”).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But </a:t>
            </a:r>
            <a:r>
              <a:rPr sz="818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new considerations have arisen over the last 50 years that </a:t>
            </a:r>
            <a:r>
              <a:rPr sz="818" b="1" spc="-48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make the </a:t>
            </a:r>
            <a:r>
              <a:rPr sz="818" b="1" i="1" spc="-3" dirty="0">
                <a:solidFill>
                  <a:prstClr val="black"/>
                </a:solidFill>
                <a:latin typeface="Courier New"/>
                <a:cs typeface="Courier New"/>
              </a:rPr>
              <a:t>New York Times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decision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(which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I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believe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I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have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faithfully applied in my dissent) </a:t>
            </a:r>
            <a:r>
              <a:rPr sz="818" b="1" dirty="0">
                <a:solidFill>
                  <a:prstClr val="black"/>
                </a:solidFill>
                <a:latin typeface="Courier New"/>
                <a:cs typeface="Courier New"/>
              </a:rPr>
              <a:t>a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threat to American </a:t>
            </a:r>
            <a:r>
              <a:rPr sz="818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Democracy.</a:t>
            </a:r>
            <a:r>
              <a:rPr sz="818" b="1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It must</a:t>
            </a:r>
            <a:r>
              <a:rPr sz="818" b="1" spc="-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ourier New"/>
                <a:cs typeface="Courier New"/>
              </a:rPr>
              <a:t>go.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7229" y="146433"/>
            <a:ext cx="2847109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Re:</a:t>
            </a:r>
            <a:r>
              <a:rPr sz="122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First</a:t>
            </a:r>
            <a:r>
              <a:rPr sz="1227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</a:t>
            </a:r>
            <a:r>
              <a:rPr sz="1227" spc="2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22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</a:t>
            </a:r>
            <a:r>
              <a:rPr sz="122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122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22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27" spc="-3" dirty="0">
                <a:solidFill>
                  <a:prstClr val="black"/>
                </a:solidFill>
                <a:latin typeface="Times New Roman"/>
                <a:cs typeface="Times New Roman"/>
              </a:rPr>
              <a:t>Press</a:t>
            </a:r>
            <a:endParaRPr sz="1227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2087" y="2053459"/>
            <a:ext cx="116118" cy="11611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216835" y="608561"/>
            <a:ext cx="3757613" cy="412750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955" spc="-3" dirty="0">
                <a:solidFill>
                  <a:srgbClr val="1B2837"/>
                </a:solidFill>
                <a:latin typeface="Cambria"/>
                <a:cs typeface="Cambria"/>
              </a:rPr>
              <a:t>EXCERPT</a:t>
            </a:r>
            <a:r>
              <a:rPr sz="955" dirty="0">
                <a:solidFill>
                  <a:srgbClr val="1B2837"/>
                </a:solidFill>
                <a:latin typeface="Cambria"/>
                <a:cs typeface="Cambria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Cambria"/>
                <a:cs typeface="Cambria"/>
              </a:rPr>
              <a:t>FROM</a:t>
            </a:r>
            <a:r>
              <a:rPr sz="955" spc="3" dirty="0">
                <a:solidFill>
                  <a:srgbClr val="1B2837"/>
                </a:solidFill>
                <a:latin typeface="Cambria"/>
                <a:cs typeface="Cambria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Cambria"/>
                <a:cs typeface="Cambria"/>
              </a:rPr>
              <a:t>U.S. SENTENCING</a:t>
            </a:r>
            <a:r>
              <a:rPr sz="955" spc="3" dirty="0">
                <a:solidFill>
                  <a:srgbClr val="1B2837"/>
                </a:solidFill>
                <a:latin typeface="Cambria"/>
                <a:cs typeface="Cambria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Cambria"/>
                <a:cs typeface="Cambria"/>
              </a:rPr>
              <a:t>GUIDELINES:</a:t>
            </a:r>
            <a:endParaRPr sz="955">
              <a:solidFill>
                <a:prstClr val="black"/>
              </a:solidFill>
              <a:latin typeface="Cambria"/>
              <a:cs typeface="Cambria"/>
            </a:endParaRPr>
          </a:p>
          <a:p>
            <a:pPr defTabSz="623438"/>
            <a:endParaRPr sz="1091">
              <a:solidFill>
                <a:prstClr val="black"/>
              </a:solidFill>
              <a:latin typeface="Cambria"/>
              <a:cs typeface="Cambria"/>
            </a:endParaRPr>
          </a:p>
          <a:p>
            <a:pPr defTabSz="623438">
              <a:spcBef>
                <a:spcPts val="14"/>
              </a:spcBef>
            </a:pPr>
            <a:endParaRPr sz="1125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/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PART</a:t>
            </a:r>
            <a:r>
              <a:rPr sz="955" spc="-10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K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-</a:t>
            </a:r>
            <a:r>
              <a:rPr sz="955" spc="-1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DEPARTURES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102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641"/>
              </a:spcBef>
              <a:tabLst>
                <a:tab pos="280547" algn="l"/>
              </a:tabLst>
            </a:pP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1.	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SUBSTANTIAL</a:t>
            </a:r>
            <a:r>
              <a:rPr sz="955" b="1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ASSISTANCE</a:t>
            </a:r>
            <a:r>
              <a:rPr sz="955" b="1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TO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AUTHORITIES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102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4"/>
              </a:spcBef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tabLst>
                <a:tab pos="557197" algn="l"/>
              </a:tabLst>
            </a:pP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§5K1.1.	</a:t>
            </a:r>
            <a:r>
              <a:rPr sz="955" b="1" u="sng" spc="-3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Substantial</a:t>
            </a:r>
            <a:r>
              <a:rPr sz="955" b="1" u="sng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5" b="1" u="sng" spc="-3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Assistance</a:t>
            </a:r>
            <a:r>
              <a:rPr sz="955" b="1" u="sng" spc="3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5" b="1" u="sng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to </a:t>
            </a:r>
            <a:r>
              <a:rPr sz="955" b="1" u="sng" spc="-3" dirty="0">
                <a:solidFill>
                  <a:srgbClr val="1B2837"/>
                </a:solidFill>
                <a:uFill>
                  <a:solidFill>
                    <a:srgbClr val="1B2837"/>
                  </a:solidFill>
                </a:uFill>
                <a:latin typeface="Times New Roman"/>
                <a:cs typeface="Times New Roman"/>
              </a:rPr>
              <a:t>Authorities</a:t>
            </a:r>
            <a:r>
              <a:rPr sz="955" b="1" spc="24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(Policy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Statement)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7"/>
              </a:spcBef>
            </a:pP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30739" defTabSz="623438">
              <a:lnSpc>
                <a:spcPts val="1098"/>
              </a:lnSpc>
            </a:pP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Upon motion of the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government stating 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that the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defendant has provided </a:t>
            </a:r>
            <a:r>
              <a:rPr sz="955" b="1" spc="-228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substantial assistance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 in the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investigation</a:t>
            </a:r>
            <a:r>
              <a:rPr sz="955" b="1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or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prosecution</a:t>
            </a:r>
            <a:r>
              <a:rPr sz="955" b="1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b="1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another 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 person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 who</a:t>
            </a:r>
            <a:r>
              <a:rPr sz="955" b="1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has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committed</a:t>
            </a:r>
            <a:r>
              <a:rPr sz="955" b="1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srgbClr val="1B2837"/>
                </a:solidFill>
                <a:latin typeface="Times New Roman"/>
                <a:cs typeface="Times New Roman"/>
              </a:rPr>
              <a:t>an</a:t>
            </a:r>
            <a:r>
              <a:rPr sz="955" b="1" spc="-3" dirty="0">
                <a:solidFill>
                  <a:srgbClr val="1B2837"/>
                </a:solidFill>
                <a:latin typeface="Times New Roman"/>
                <a:cs typeface="Times New Roman"/>
              </a:rPr>
              <a:t> offense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,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court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may depart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from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the 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guidelines.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126419" defTabSz="623438">
              <a:lnSpc>
                <a:spcPts val="1098"/>
              </a:lnSpc>
              <a:spcBef>
                <a:spcPts val="337"/>
              </a:spcBef>
              <a:buFontTx/>
              <a:buAutoNum type="alphaLcParenBoth"/>
              <a:tabLst>
                <a:tab pos="354580" algn="l"/>
                <a:tab pos="355013" algn="l"/>
              </a:tabLst>
            </a:pP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appropriate reduction shall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be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determined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by the court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for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reasons stated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that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may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include,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but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are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not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limited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to,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consideration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 </a:t>
            </a:r>
            <a:r>
              <a:rPr sz="955" spc="-228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following: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22946" lvl="1" defTabSz="623438">
              <a:lnSpc>
                <a:spcPct val="96100"/>
              </a:lnSpc>
              <a:spcBef>
                <a:spcPts val="307"/>
              </a:spcBef>
              <a:buFontTx/>
              <a:buAutoNum type="arabicParenBoth"/>
              <a:tabLst>
                <a:tab pos="361507" algn="l"/>
                <a:tab pos="361940" algn="l"/>
              </a:tabLst>
            </a:pP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court's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evaluation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of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significance 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and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usefulness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of 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 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defendant's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assistance,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taking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into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consideration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government's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evaluation </a:t>
            </a:r>
            <a:r>
              <a:rPr sz="955" spc="-228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assistance rendered;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117328" lvl="1" defTabSz="623438">
              <a:lnSpc>
                <a:spcPts val="1105"/>
              </a:lnSpc>
              <a:spcBef>
                <a:spcPts val="358"/>
              </a:spcBef>
              <a:buFontTx/>
              <a:buAutoNum type="arabicParenBoth"/>
              <a:tabLst>
                <a:tab pos="361507" algn="l"/>
                <a:tab pos="361940" algn="l"/>
              </a:tabLst>
            </a:pP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truthfulness,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completeness,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and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reliability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any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information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or </a:t>
            </a:r>
            <a:r>
              <a:rPr sz="955" spc="-228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testimony provided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by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the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defendant;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1940" lvl="1" indent="-353281" defTabSz="623438">
              <a:spcBef>
                <a:spcPts val="256"/>
              </a:spcBef>
              <a:buFontTx/>
              <a:buAutoNum type="arabicParenBoth"/>
              <a:tabLst>
                <a:tab pos="361507" algn="l"/>
                <a:tab pos="361940" algn="l"/>
              </a:tabLst>
            </a:pP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10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nature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and extent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defendant's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assistance;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3464" lvl="1" defTabSz="623438">
              <a:lnSpc>
                <a:spcPts val="1098"/>
              </a:lnSpc>
              <a:spcBef>
                <a:spcPts val="372"/>
              </a:spcBef>
              <a:buFontTx/>
              <a:buAutoNum type="arabicParenBoth"/>
              <a:tabLst>
                <a:tab pos="361507" algn="l"/>
                <a:tab pos="361940" algn="l"/>
              </a:tabLst>
            </a:pP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any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injury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suffered,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or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any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danger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or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risk</a:t>
            </a:r>
            <a:r>
              <a:rPr sz="955" spc="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 injury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to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defendant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or </a:t>
            </a:r>
            <a:r>
              <a:rPr sz="955" spc="-228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his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family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resulting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from 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his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assistance;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1940" lvl="1" indent="-353281" defTabSz="623438">
              <a:spcBef>
                <a:spcPts val="262"/>
              </a:spcBef>
              <a:buFontTx/>
              <a:buAutoNum type="arabicParenBoth"/>
              <a:tabLst>
                <a:tab pos="361507" algn="l"/>
                <a:tab pos="361940" algn="l"/>
              </a:tabLst>
            </a:pPr>
            <a:r>
              <a:rPr sz="955" spc="3" dirty="0">
                <a:solidFill>
                  <a:srgbClr val="1B2837"/>
                </a:solidFill>
                <a:latin typeface="Times New Roman"/>
                <a:cs typeface="Times New Roman"/>
              </a:rPr>
              <a:t>the</a:t>
            </a:r>
            <a:r>
              <a:rPr sz="955" spc="-10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timeliness 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of the</a:t>
            </a:r>
            <a:r>
              <a:rPr sz="955" spc="-7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defendant's</a:t>
            </a:r>
            <a:r>
              <a:rPr sz="955" dirty="0">
                <a:solidFill>
                  <a:srgbClr val="1B2837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srgbClr val="1B2837"/>
                </a:solidFill>
                <a:latin typeface="Times New Roman"/>
                <a:cs typeface="Times New Roman"/>
              </a:rPr>
              <a:t>assistance.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18910" y="1440852"/>
            <a:ext cx="523315" cy="205408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1681" rIns="0" bIns="0" rtlCol="0">
            <a:spAutoFit/>
          </a:bodyPr>
          <a:lstStyle/>
          <a:p>
            <a:pPr defTabSz="806867">
              <a:spcBef>
                <a:spcPts val="13"/>
              </a:spcBef>
            </a:pPr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1549" defTabSz="806867"/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ch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42000" y="1440852"/>
            <a:ext cx="523315" cy="205408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1681" rIns="0" bIns="0" rtlCol="0">
            <a:spAutoFit/>
          </a:bodyPr>
          <a:lstStyle/>
          <a:p>
            <a:pPr defTabSz="806867">
              <a:spcBef>
                <a:spcPts val="13"/>
              </a:spcBef>
            </a:pPr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9652" defTabSz="806867"/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ry</a:t>
            </a:r>
            <a:r>
              <a:rPr sz="618" b="1" spc="-26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1272" y="1440852"/>
            <a:ext cx="523315" cy="205408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1681" rIns="0" bIns="0" rtlCol="0">
            <a:spAutoFit/>
          </a:bodyPr>
          <a:lstStyle/>
          <a:p>
            <a:pPr defTabSz="806867">
              <a:spcBef>
                <a:spcPts val="13"/>
              </a:spcBef>
            </a:pPr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1549" defTabSz="806867"/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Bench</a:t>
            </a:r>
            <a:r>
              <a:rPr sz="618" b="1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Trial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18179" y="1535058"/>
            <a:ext cx="37035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ury</a:t>
            </a:r>
            <a:r>
              <a:rPr sz="618" b="1" spc="-26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106" y="1815884"/>
            <a:ext cx="258856" cy="23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Total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401"/>
              </a:spcBef>
            </a:pP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Vio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8291" y="1815884"/>
            <a:ext cx="195543" cy="23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58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L="65558" defTabSz="806867">
              <a:spcBef>
                <a:spcPts val="401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36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8552" y="1815884"/>
            <a:ext cx="194981" cy="23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27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L="64998" defTabSz="806867">
              <a:spcBef>
                <a:spcPts val="401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31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35255" y="1815884"/>
            <a:ext cx="237565" cy="23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74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L="43145" defTabSz="806867">
              <a:spcBef>
                <a:spcPts val="401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57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58018" y="1815884"/>
            <a:ext cx="237565" cy="23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72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87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L="43705" defTabSz="806867">
              <a:spcBef>
                <a:spcPts val="401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43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218092" y="1795713"/>
          <a:ext cx="7463115" cy="4619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5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3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2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58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10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7187">
                <a:tc gridSpan="5"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79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235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tc gridSpan="3">
                  <a:txBody>
                    <a:bodyPr/>
                    <a:lstStyle/>
                    <a:p>
                      <a:pPr marR="18478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0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1,446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46">
                <a:tc gridSpan="5">
                  <a:txBody>
                    <a:bodyPr/>
                    <a:lstStyle/>
                    <a:p>
                      <a:pPr marL="348615">
                        <a:lnSpc>
                          <a:spcPts val="750"/>
                        </a:lnSpc>
                        <a:spcBef>
                          <a:spcPts val="265"/>
                        </a:spcBef>
                        <a:tabLst>
                          <a:tab pos="5351145" algn="l"/>
                        </a:tabLst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Offenses,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Total	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ts val="75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 gridSpan="3">
                  <a:txBody>
                    <a:bodyPr/>
                    <a:lstStyle/>
                    <a:p>
                      <a:pPr marR="183515" algn="r">
                        <a:lnSpc>
                          <a:spcPts val="75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87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Homicide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104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90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986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17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513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Robbery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741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725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705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2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Bank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689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529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674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655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626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Ot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obbe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ry</a:t>
                      </a:r>
                      <a:r>
                        <a:rPr sz="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ses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Assault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1,067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701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243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824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788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Kidnapping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90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529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Racketeering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672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641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606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Carjacking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101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80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Terrorism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529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237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Violent</a:t>
                      </a:r>
                      <a:r>
                        <a:rPr sz="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Offenses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95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82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1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886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59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Property</a:t>
                      </a:r>
                      <a:r>
                        <a:rPr sz="6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Offenses,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Total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10,084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1,062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1,018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9,022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8,650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34737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360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4568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116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Burglary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513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6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T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1,481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419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414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1,062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1,029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847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02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Bank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Postal</a:t>
                      </a:r>
                      <a:r>
                        <a:rPr sz="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Service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209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193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192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288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02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Interstate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Shipments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Theft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U.S.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Property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1,060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353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339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348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707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681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R="97663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Theft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Maritime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Jurisdiction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024">
                <a:tc>
                  <a:txBody>
                    <a:bodyPr/>
                    <a:lstStyle/>
                    <a:p>
                      <a:pPr marR="9836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Transportation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Stolen</a:t>
                      </a:r>
                      <a:r>
                        <a:rPr sz="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Property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85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72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6066">
                <a:tc>
                  <a:txBody>
                    <a:bodyPr/>
                    <a:lstStyle/>
                    <a:p>
                      <a:pPr marR="9525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Larceny</a:t>
                      </a:r>
                      <a:r>
                        <a:rPr sz="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Theft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Offenses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288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513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Embezzlement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339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Bank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529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Postal</a:t>
                      </a:r>
                      <a:r>
                        <a:rPr sz="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Service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151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288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Institutions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6066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Embezzlement</a:t>
                      </a:r>
                      <a:r>
                        <a:rPr sz="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Offenses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120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9513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Fraud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7,782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550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45529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514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29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7,232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</a:rPr>
                        <a:t>6,908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969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314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2326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Tax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402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388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365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102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Institutions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384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368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Securities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Exchange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02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26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58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288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0463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Mail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220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-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201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186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5895">
                <a:tc>
                  <a:txBody>
                    <a:bodyPr/>
                    <a:lstStyle/>
                    <a:p>
                      <a:pPr marL="177800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Wire,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Radio,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Television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695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454659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40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647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14629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618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ts val="75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06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85"/>
                        </a:lnSpc>
                        <a:spcBef>
                          <a:spcPts val="60"/>
                        </a:spcBef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28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24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237591" y="621381"/>
            <a:ext cx="4234143" cy="375850"/>
          </a:xfrm>
          <a:prstGeom prst="rect">
            <a:avLst/>
          </a:prstGeom>
        </p:spPr>
        <p:txBody>
          <a:bodyPr vert="horz" wrap="square" lIns="0" tIns="20171" rIns="0" bIns="0" rtlCol="0">
            <a:spAutoFit/>
          </a:bodyPr>
          <a:lstStyle/>
          <a:p>
            <a:pPr marL="11206" defTabSz="806867">
              <a:spcBef>
                <a:spcPts val="159"/>
              </a:spcBef>
            </a:pP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Table</a:t>
            </a:r>
            <a:r>
              <a:rPr sz="750" b="1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D-4.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11206" marR="4483" defTabSz="806867">
              <a:lnSpc>
                <a:spcPct val="108200"/>
              </a:lnSpc>
            </a:pP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U.S. 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District</a:t>
            </a:r>
            <a:r>
              <a:rPr sz="750" b="1" spc="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Courts—Criminal</a:t>
            </a:r>
            <a:r>
              <a:rPr sz="750" b="1" spc="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Defendants Disposed</a:t>
            </a:r>
            <a:r>
              <a:rPr sz="750" b="1" spc="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of,</a:t>
            </a:r>
            <a:r>
              <a:rPr sz="750" b="1" spc="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sz="750" b="1" spc="-13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Type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 of</a:t>
            </a:r>
            <a:r>
              <a:rPr sz="750" b="1" spc="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Disposition and</a:t>
            </a:r>
            <a:r>
              <a:rPr sz="750" b="1" spc="13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Offense, </a:t>
            </a:r>
            <a:r>
              <a:rPr sz="750" b="1" spc="-19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During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12-Month</a:t>
            </a:r>
            <a:r>
              <a:rPr sz="750" b="1" spc="-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Period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Ending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December </a:t>
            </a:r>
            <a:r>
              <a:rPr sz="750" b="1" dirty="0">
                <a:solidFill>
                  <a:prstClr val="black"/>
                </a:solidFill>
                <a:latin typeface="Arial"/>
                <a:cs typeface="Arial"/>
              </a:rPr>
              <a:t>31, </a:t>
            </a:r>
            <a:r>
              <a:rPr sz="750" b="1" spc="4" dirty="0">
                <a:solidFill>
                  <a:prstClr val="black"/>
                </a:solidFill>
                <a:latin typeface="Arial"/>
                <a:cs typeface="Arial"/>
              </a:rPr>
              <a:t>2018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84624" y="1540437"/>
            <a:ext cx="311524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Offense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1068" y="1456847"/>
            <a:ext cx="517712" cy="611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9652" algn="ctr" defTabSz="806867">
              <a:lnSpc>
                <a:spcPts val="679"/>
              </a:lnSpc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Total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R="89092" algn="ctr" defTabSz="806867">
              <a:spcBef>
                <a:spcPts val="62"/>
              </a:spcBef>
            </a:pP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endParaRPr sz="706">
              <a:solidFill>
                <a:prstClr val="black"/>
              </a:solidFill>
              <a:latin typeface="Arial"/>
              <a:cs typeface="Arial"/>
            </a:endParaRPr>
          </a:p>
          <a:p>
            <a:pPr marL="279602" defTabSz="806867">
              <a:spcBef>
                <a:spcPts val="472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81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04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marL="323307" defTabSz="806867">
              <a:spcBef>
                <a:spcPts val="401"/>
              </a:spcBef>
            </a:pP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94244" y="1223011"/>
            <a:ext cx="454959" cy="434543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49"/>
              </a:spcBef>
            </a:pPr>
            <a:endParaRPr sz="79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36159" defTabSz="806867"/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Total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48755" y="1223011"/>
            <a:ext cx="570379" cy="434543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49"/>
              </a:spcBef>
            </a:pPr>
            <a:endParaRPr sz="79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92453" defTabSz="806867"/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Dismissed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69467" y="1123360"/>
            <a:ext cx="1009090" cy="313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Not</a:t>
            </a:r>
            <a:r>
              <a:rPr sz="618" b="1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Convicted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9"/>
              </a:spcBef>
            </a:pPr>
            <a:endParaRPr sz="838">
              <a:solidFill>
                <a:prstClr val="black"/>
              </a:solidFill>
              <a:latin typeface="Arial"/>
              <a:cs typeface="Arial"/>
            </a:endParaRPr>
          </a:p>
          <a:p>
            <a:pPr marL="541833" defTabSz="806867"/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qu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it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45332" y="1123360"/>
            <a:ext cx="945776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806867">
              <a:lnSpc>
                <a:spcPts val="679"/>
              </a:lnSpc>
            </a:pP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22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spc="-18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Sen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ce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65091" y="1223011"/>
            <a:ext cx="523315" cy="434543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49"/>
              </a:spcBef>
            </a:pPr>
            <a:endParaRPr sz="79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71459" defTabSz="806867"/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Total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88182" y="1223011"/>
            <a:ext cx="523315" cy="434543"/>
          </a:xfrm>
          <a:prstGeom prst="rect">
            <a:avLst/>
          </a:prstGeom>
          <a:ln w="10668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706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49"/>
              </a:spcBef>
            </a:pPr>
            <a:endParaRPr sz="79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249" defTabSz="806867"/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Plea</a:t>
            </a:r>
            <a:r>
              <a:rPr sz="618" b="1" spc="-3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618" b="1" spc="-3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Guilty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88506" y="1322594"/>
            <a:ext cx="507066" cy="105841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618" b="1" spc="-22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618" b="1" spc="-18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618" b="1" spc="-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b="1" spc="-13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618" b="1" spc="-4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23247" y="904988"/>
            <a:ext cx="7444628" cy="1179419"/>
            <a:chOff x="640079" y="1025652"/>
            <a:chExt cx="8437245" cy="1336675"/>
          </a:xfrm>
        </p:grpSpPr>
        <p:sp>
          <p:nvSpPr>
            <p:cNvPr id="23" name="object 23"/>
            <p:cNvSpPr/>
            <p:nvPr/>
          </p:nvSpPr>
          <p:spPr>
            <a:xfrm>
              <a:off x="647700" y="1184160"/>
              <a:ext cx="8429625" cy="701040"/>
            </a:xfrm>
            <a:custGeom>
              <a:avLst/>
              <a:gdLst/>
              <a:ahLst/>
              <a:cxnLst/>
              <a:rect l="l" t="t" r="r" b="b"/>
              <a:pathLst>
                <a:path w="8429625" h="701039">
                  <a:moveTo>
                    <a:pt x="8429244" y="443484"/>
                  </a:moveTo>
                  <a:lnTo>
                    <a:pt x="7237476" y="443484"/>
                  </a:lnTo>
                  <a:lnTo>
                    <a:pt x="7237476" y="454152"/>
                  </a:lnTo>
                  <a:lnTo>
                    <a:pt x="8429244" y="454152"/>
                  </a:lnTo>
                  <a:lnTo>
                    <a:pt x="8429244" y="443484"/>
                  </a:lnTo>
                  <a:close/>
                </a:path>
                <a:path w="8429625" h="701039">
                  <a:moveTo>
                    <a:pt x="8429244" y="0"/>
                  </a:moveTo>
                  <a:lnTo>
                    <a:pt x="6041136" y="0"/>
                  </a:lnTo>
                  <a:lnTo>
                    <a:pt x="6041136" y="10668"/>
                  </a:lnTo>
                  <a:lnTo>
                    <a:pt x="6041136" y="196596"/>
                  </a:lnTo>
                  <a:lnTo>
                    <a:pt x="6041136" y="207264"/>
                  </a:lnTo>
                  <a:lnTo>
                    <a:pt x="6041136" y="443484"/>
                  </a:lnTo>
                  <a:lnTo>
                    <a:pt x="4866132" y="443484"/>
                  </a:lnTo>
                  <a:lnTo>
                    <a:pt x="4866132" y="454152"/>
                  </a:lnTo>
                  <a:lnTo>
                    <a:pt x="6041136" y="454152"/>
                  </a:lnTo>
                  <a:lnTo>
                    <a:pt x="6041136" y="690372"/>
                  </a:lnTo>
                  <a:lnTo>
                    <a:pt x="3704844" y="690372"/>
                  </a:lnTo>
                  <a:lnTo>
                    <a:pt x="3704844" y="207264"/>
                  </a:lnTo>
                  <a:lnTo>
                    <a:pt x="6041136" y="207264"/>
                  </a:lnTo>
                  <a:lnTo>
                    <a:pt x="6041136" y="196596"/>
                  </a:lnTo>
                  <a:lnTo>
                    <a:pt x="3704844" y="196596"/>
                  </a:lnTo>
                  <a:lnTo>
                    <a:pt x="3704844" y="10668"/>
                  </a:lnTo>
                  <a:lnTo>
                    <a:pt x="6041136" y="10668"/>
                  </a:lnTo>
                  <a:lnTo>
                    <a:pt x="6041136" y="0"/>
                  </a:lnTo>
                  <a:lnTo>
                    <a:pt x="3694176" y="0"/>
                  </a:lnTo>
                  <a:lnTo>
                    <a:pt x="3694176" y="10668"/>
                  </a:lnTo>
                  <a:lnTo>
                    <a:pt x="3694176" y="690372"/>
                  </a:lnTo>
                  <a:lnTo>
                    <a:pt x="2970276" y="690372"/>
                  </a:lnTo>
                  <a:lnTo>
                    <a:pt x="2970276" y="10668"/>
                  </a:lnTo>
                  <a:lnTo>
                    <a:pt x="3694176" y="10668"/>
                  </a:lnTo>
                  <a:lnTo>
                    <a:pt x="3694176" y="0"/>
                  </a:lnTo>
                  <a:lnTo>
                    <a:pt x="0" y="0"/>
                  </a:lnTo>
                  <a:lnTo>
                    <a:pt x="0" y="10668"/>
                  </a:lnTo>
                  <a:lnTo>
                    <a:pt x="2959608" y="10668"/>
                  </a:lnTo>
                  <a:lnTo>
                    <a:pt x="2959608" y="690372"/>
                  </a:lnTo>
                  <a:lnTo>
                    <a:pt x="0" y="690372"/>
                  </a:lnTo>
                  <a:lnTo>
                    <a:pt x="0" y="701040"/>
                  </a:lnTo>
                  <a:lnTo>
                    <a:pt x="2959608" y="701040"/>
                  </a:lnTo>
                  <a:lnTo>
                    <a:pt x="2970276" y="701040"/>
                  </a:lnTo>
                  <a:lnTo>
                    <a:pt x="8429244" y="701040"/>
                  </a:lnTo>
                  <a:lnTo>
                    <a:pt x="8429244" y="690372"/>
                  </a:lnTo>
                  <a:lnTo>
                    <a:pt x="6051804" y="690372"/>
                  </a:lnTo>
                  <a:lnTo>
                    <a:pt x="6051804" y="454152"/>
                  </a:lnTo>
                  <a:lnTo>
                    <a:pt x="6051804" y="443484"/>
                  </a:lnTo>
                  <a:lnTo>
                    <a:pt x="6051804" y="207264"/>
                  </a:lnTo>
                  <a:lnTo>
                    <a:pt x="8429244" y="207264"/>
                  </a:lnTo>
                  <a:lnTo>
                    <a:pt x="8429244" y="196596"/>
                  </a:lnTo>
                  <a:lnTo>
                    <a:pt x="6051804" y="196596"/>
                  </a:lnTo>
                  <a:lnTo>
                    <a:pt x="6051804" y="10668"/>
                  </a:lnTo>
                  <a:lnTo>
                    <a:pt x="8429244" y="10668"/>
                  </a:lnTo>
                  <a:lnTo>
                    <a:pt x="84292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defTabSz="806867"/>
              <a:endParaRPr sz="1588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06996" y="1075944"/>
              <a:ext cx="1306067" cy="45872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9303" y="1025652"/>
              <a:ext cx="1315212" cy="76199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47787" y="1882140"/>
              <a:ext cx="516635" cy="43433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95800" y="1874520"/>
              <a:ext cx="480060" cy="48767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28260" y="1882140"/>
              <a:ext cx="480059" cy="43433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77812" y="1877567"/>
              <a:ext cx="451103" cy="42976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40079" y="1903475"/>
              <a:ext cx="358140" cy="42519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07307" y="1487424"/>
              <a:ext cx="836675" cy="848867"/>
            </a:xfrm>
            <a:prstGeom prst="rect">
              <a:avLst/>
            </a:prstGeom>
          </p:spPr>
        </p:pic>
      </p:grpSp>
      <p:sp>
        <p:nvSpPr>
          <p:cNvPr id="32" name="object 32"/>
          <p:cNvSpPr/>
          <p:nvPr/>
        </p:nvSpPr>
        <p:spPr>
          <a:xfrm>
            <a:off x="2229971" y="605118"/>
            <a:ext cx="7437904" cy="15128"/>
          </a:xfrm>
          <a:custGeom>
            <a:avLst/>
            <a:gdLst/>
            <a:ahLst/>
            <a:cxnLst/>
            <a:rect l="l" t="t" r="r" b="b"/>
            <a:pathLst>
              <a:path w="8429625" h="17145">
                <a:moveTo>
                  <a:pt x="8429244" y="16764"/>
                </a:moveTo>
                <a:lnTo>
                  <a:pt x="0" y="16764"/>
                </a:lnTo>
                <a:lnTo>
                  <a:pt x="0" y="0"/>
                </a:lnTo>
                <a:lnTo>
                  <a:pt x="8429244" y="0"/>
                </a:lnTo>
                <a:lnTo>
                  <a:pt x="8429244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664401" y="6464714"/>
            <a:ext cx="266140" cy="128428"/>
          </a:xfrm>
          <a:prstGeom prst="rect">
            <a:avLst/>
          </a:prstGeom>
        </p:spPr>
        <p:txBody>
          <a:bodyPr vert="horz" wrap="square" lIns="0" tIns="12886" rIns="0" bIns="0" rtlCol="0">
            <a:spAutoFit/>
          </a:bodyPr>
          <a:lstStyle/>
          <a:p>
            <a:pPr marL="11206" defTabSz="806867">
              <a:spcBef>
                <a:spcPts val="101"/>
              </a:spcBef>
            </a:pP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sz="750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750" spc="-22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64485" y="6464714"/>
            <a:ext cx="895350" cy="128428"/>
          </a:xfrm>
          <a:prstGeom prst="rect">
            <a:avLst/>
          </a:prstGeom>
        </p:spPr>
        <p:txBody>
          <a:bodyPr vert="horz" wrap="square" lIns="0" tIns="12886" rIns="0" bIns="0" rtlCol="0">
            <a:spAutoFit/>
          </a:bodyPr>
          <a:lstStyle/>
          <a:p>
            <a:pPr marL="11206" defTabSz="806867">
              <a:spcBef>
                <a:spcPts val="101"/>
              </a:spcBef>
            </a:pP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Printed</a:t>
            </a:r>
            <a:r>
              <a:rPr sz="750" spc="-3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on:</a:t>
            </a:r>
            <a:r>
              <a:rPr sz="750" spc="-26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750" spc="4" dirty="0">
                <a:solidFill>
                  <a:prstClr val="black"/>
                </a:solidFill>
                <a:latin typeface="Arial"/>
                <a:cs typeface="Arial"/>
              </a:rPr>
              <a:t>17/01/19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25636" y="1397577"/>
            <a:ext cx="3247159" cy="6494"/>
          </a:xfrm>
          <a:custGeom>
            <a:avLst/>
            <a:gdLst/>
            <a:ahLst/>
            <a:cxnLst/>
            <a:rect l="l" t="t" r="r" b="b"/>
            <a:pathLst>
              <a:path w="4762500" h="9525">
                <a:moveTo>
                  <a:pt x="4762500" y="0"/>
                </a:moveTo>
                <a:lnTo>
                  <a:pt x="3250692" y="0"/>
                </a:lnTo>
                <a:lnTo>
                  <a:pt x="3023616" y="0"/>
                </a:lnTo>
                <a:lnTo>
                  <a:pt x="0" y="0"/>
                </a:lnTo>
                <a:lnTo>
                  <a:pt x="0" y="9144"/>
                </a:lnTo>
                <a:lnTo>
                  <a:pt x="3023616" y="9144"/>
                </a:lnTo>
                <a:lnTo>
                  <a:pt x="3250692" y="9144"/>
                </a:lnTo>
                <a:lnTo>
                  <a:pt x="4762500" y="9144"/>
                </a:lnTo>
                <a:lnTo>
                  <a:pt x="4762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623438"/>
            <a:endParaRPr sz="122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978" y="606483"/>
            <a:ext cx="3748953" cy="259528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EXCERPT</a:t>
            </a:r>
            <a:r>
              <a:rPr sz="955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955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WEBSITE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OF NJ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ATTORNEY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GENERAL:</a:t>
            </a:r>
            <a:endParaRPr sz="95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1023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1"/>
              </a:spcBef>
            </a:pPr>
            <a:endParaRPr sz="11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073699" marR="581442" indent="-946846" defTabSz="623438">
              <a:lnSpc>
                <a:spcPts val="1057"/>
              </a:lnSpc>
            </a:pPr>
            <a:r>
              <a:rPr sz="920" b="1" dirty="0">
                <a:solidFill>
                  <a:srgbClr val="003366"/>
                </a:solidFill>
                <a:latin typeface="Arial"/>
                <a:cs typeface="Arial"/>
              </a:rPr>
              <a:t>AG </a:t>
            </a:r>
            <a:r>
              <a:rPr sz="920" b="1" spc="-3" dirty="0">
                <a:solidFill>
                  <a:srgbClr val="003366"/>
                </a:solidFill>
                <a:latin typeface="Arial"/>
                <a:cs typeface="Arial"/>
              </a:rPr>
              <a:t>Grewal </a:t>
            </a:r>
            <a:r>
              <a:rPr sz="920" b="1" dirty="0">
                <a:solidFill>
                  <a:srgbClr val="003366"/>
                </a:solidFill>
                <a:latin typeface="Arial"/>
                <a:cs typeface="Arial"/>
              </a:rPr>
              <a:t>and </a:t>
            </a:r>
            <a:r>
              <a:rPr sz="920" b="1" spc="-3" dirty="0">
                <a:solidFill>
                  <a:srgbClr val="003366"/>
                </a:solidFill>
                <a:latin typeface="Arial"/>
                <a:cs typeface="Arial"/>
              </a:rPr>
              <a:t>Colonel Callahan Issue Daily </a:t>
            </a:r>
            <a:r>
              <a:rPr sz="920" b="1" dirty="0">
                <a:solidFill>
                  <a:srgbClr val="003366"/>
                </a:solidFill>
                <a:latin typeface="Arial"/>
                <a:cs typeface="Arial"/>
              </a:rPr>
              <a:t>COVID-19 </a:t>
            </a:r>
            <a:r>
              <a:rPr sz="920" b="1" spc="-249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920" b="1" spc="-3" dirty="0">
                <a:solidFill>
                  <a:srgbClr val="003366"/>
                </a:solidFill>
                <a:latin typeface="Arial"/>
                <a:cs typeface="Arial"/>
              </a:rPr>
              <a:t>Enforcement</a:t>
            </a:r>
            <a:r>
              <a:rPr sz="920" b="1" spc="-14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920" b="1" spc="-3" dirty="0">
                <a:solidFill>
                  <a:srgbClr val="003366"/>
                </a:solidFill>
                <a:latin typeface="Arial"/>
                <a:cs typeface="Arial"/>
              </a:rPr>
              <a:t>Update</a:t>
            </a:r>
            <a:endParaRPr sz="920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/>
            <a:endParaRPr sz="1057" dirty="0">
              <a:solidFill>
                <a:prstClr val="black"/>
              </a:solidFill>
              <a:latin typeface="Arial"/>
              <a:cs typeface="Arial"/>
            </a:endParaRPr>
          </a:p>
          <a:p>
            <a:pPr marL="8659" marR="488793" defTabSz="623438">
              <a:lnSpc>
                <a:spcPts val="1098"/>
              </a:lnSpc>
            </a:pPr>
            <a:r>
              <a:rPr sz="716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TRENTON</a:t>
            </a:r>
            <a:r>
              <a:rPr sz="716" b="1" spc="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–</a:t>
            </a:r>
            <a:r>
              <a:rPr sz="955" spc="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Attorney</a:t>
            </a:r>
            <a:r>
              <a:rPr sz="955" spc="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General</a:t>
            </a:r>
            <a:r>
              <a:rPr sz="955" spc="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Gurbir</a:t>
            </a:r>
            <a:r>
              <a:rPr sz="955" spc="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S.</a:t>
            </a:r>
            <a:r>
              <a:rPr sz="955" spc="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Grewal</a:t>
            </a:r>
            <a:r>
              <a:rPr sz="955" spc="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3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Colonel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Patrick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J.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Callahan,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Superintendent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New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Jersey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Police, </a:t>
            </a:r>
            <a:r>
              <a:rPr sz="955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announced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following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recent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enforcement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actions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related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COVID-19,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including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those involving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individuals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violation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Governor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Murphy’s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107:</a:t>
            </a:r>
            <a:endParaRPr sz="95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679721" algn="ctr" defTabSz="623438">
              <a:spcBef>
                <a:spcPts val="279"/>
              </a:spcBef>
            </a:pPr>
            <a:r>
              <a:rPr sz="716" b="1" spc="3" dirty="0">
                <a:solidFill>
                  <a:prstClr val="black"/>
                </a:solidFill>
                <a:latin typeface="Times New Roman"/>
                <a:cs typeface="Times New Roman"/>
              </a:rPr>
              <a:t>…</a:t>
            </a:r>
            <a:endParaRPr sz="716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1"/>
              </a:spcBef>
            </a:pPr>
            <a:endParaRPr sz="682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3464" defTabSz="623438">
              <a:lnSpc>
                <a:spcPct val="95900"/>
              </a:lnSpc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Kim Pagan of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Toms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River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was charged by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New Jersey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State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Police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with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violating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emergency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orders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by organizing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prohibited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event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today in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Trenton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 which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protesters gathered outside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State House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and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other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locations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Trenton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demonstrate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against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Governor’s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Orders.</a:t>
            </a:r>
            <a:endParaRPr sz="955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0701" y="623454"/>
            <a:ext cx="3765839" cy="115416"/>
          </a:xfrm>
          <a:prstGeom prst="rect">
            <a:avLst/>
          </a:prstGeom>
          <a:solidFill>
            <a:srgbClr val="E22626"/>
          </a:solidFill>
        </p:spPr>
        <p:txBody>
          <a:bodyPr vert="horz" wrap="square" lIns="0" tIns="0" rIns="0" bIns="0" rtlCol="0">
            <a:spAutoFit/>
          </a:bodyPr>
          <a:lstStyle/>
          <a:p>
            <a:pPr marL="12122" defTabSz="623438">
              <a:lnSpc>
                <a:spcPts val="941"/>
              </a:lnSpc>
            </a:pP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CO</a:t>
            </a:r>
            <a:r>
              <a:rPr sz="818" b="1" spc="-10" dirty="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818" b="1" spc="-10" dirty="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sz="818" b="1" spc="7" dirty="0">
                <a:solidFill>
                  <a:srgbClr val="FFFFFF"/>
                </a:solidFill>
                <a:latin typeface="Cambria"/>
                <a:cs typeface="Cambria"/>
              </a:rPr>
              <a:t>-</a:t>
            </a: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19</a:t>
            </a:r>
            <a:r>
              <a:rPr sz="818" b="1" spc="-14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U</a:t>
            </a:r>
            <a:r>
              <a:rPr sz="818" b="1" spc="7" dirty="0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da</a:t>
            </a:r>
            <a:r>
              <a:rPr sz="818" b="1" spc="7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sz="818" b="1" spc="-3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5827" y="731370"/>
            <a:ext cx="3474893" cy="263574"/>
          </a:xfrm>
          <a:prstGeom prst="rect">
            <a:avLst/>
          </a:prstGeom>
        </p:spPr>
        <p:txBody>
          <a:bodyPr vert="horz" wrap="square" lIns="0" tIns="15153" rIns="0" bIns="0" rtlCol="0">
            <a:spAutoFit/>
          </a:bodyPr>
          <a:lstStyle/>
          <a:p>
            <a:pPr marL="1107901" marR="3464" indent="-1099675" defTabSz="623438">
              <a:lnSpc>
                <a:spcPts val="955"/>
              </a:lnSpc>
              <a:spcBef>
                <a:spcPts val="119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Gov.</a:t>
            </a:r>
            <a:r>
              <a:rPr sz="818" spc="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Murphy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announces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additional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business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+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construction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restrictions.</a:t>
            </a:r>
            <a:r>
              <a:rPr sz="818" spc="5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u="sng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Learn </a:t>
            </a:r>
            <a:r>
              <a:rPr sz="818" spc="-170" dirty="0">
                <a:solidFill>
                  <a:srgbClr val="0F70EF"/>
                </a:solidFill>
                <a:latin typeface="Cambria"/>
                <a:cs typeface="Cambria"/>
              </a:rPr>
              <a:t> </a:t>
            </a:r>
            <a:r>
              <a:rPr sz="818" u="sng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More</a:t>
            </a:r>
            <a:r>
              <a:rPr sz="818" dirty="0">
                <a:solidFill>
                  <a:srgbClr val="0F70EF"/>
                </a:solidFill>
                <a:latin typeface="Cambria"/>
                <a:cs typeface="Cambria"/>
              </a:rPr>
              <a:t>Link</a:t>
            </a:r>
            <a:r>
              <a:rPr sz="818" spc="-10" dirty="0">
                <a:solidFill>
                  <a:srgbClr val="0F70E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F70EF"/>
                </a:solidFill>
                <a:latin typeface="Cambria"/>
                <a:cs typeface="Cambria"/>
              </a:rPr>
              <a:t>Opens in</a:t>
            </a:r>
            <a:r>
              <a:rPr sz="818" spc="7" dirty="0">
                <a:solidFill>
                  <a:srgbClr val="0F70E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F70EF"/>
                </a:solidFill>
                <a:latin typeface="Cambria"/>
                <a:cs typeface="Cambria"/>
              </a:rPr>
              <a:t>New</a:t>
            </a:r>
            <a:r>
              <a:rPr sz="818" spc="-7" dirty="0">
                <a:solidFill>
                  <a:srgbClr val="0F70E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F70EF"/>
                </a:solidFill>
                <a:latin typeface="Cambria"/>
                <a:cs typeface="Cambria"/>
              </a:rPr>
              <a:t>Tab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0701" y="989215"/>
            <a:ext cx="3765839" cy="266162"/>
          </a:xfrm>
          <a:prstGeom prst="rect">
            <a:avLst/>
          </a:prstGeom>
          <a:solidFill>
            <a:srgbClr val="E9EFF4"/>
          </a:solidFill>
        </p:spPr>
        <p:txBody>
          <a:bodyPr vert="horz" wrap="square" lIns="0" tIns="14287" rIns="0" bIns="0" rtlCol="0">
            <a:spAutoFit/>
          </a:bodyPr>
          <a:lstStyle/>
          <a:p>
            <a:pPr marL="97412" defTabSz="623438">
              <a:spcBef>
                <a:spcPts val="112"/>
              </a:spcBef>
            </a:pPr>
            <a:r>
              <a:rPr sz="1636" b="1" spc="-3" dirty="0">
                <a:solidFill>
                  <a:srgbClr val="00289C"/>
                </a:solidFill>
                <a:latin typeface="Open Sans"/>
                <a:cs typeface="Open Sans"/>
              </a:rPr>
              <a:t>Ask</a:t>
            </a:r>
            <a:r>
              <a:rPr sz="1636" b="1" spc="-10" dirty="0">
                <a:solidFill>
                  <a:srgbClr val="00289C"/>
                </a:solidFill>
                <a:latin typeface="Open Sans"/>
                <a:cs typeface="Open Sans"/>
              </a:rPr>
              <a:t> </a:t>
            </a:r>
            <a:r>
              <a:rPr sz="1636" b="1" spc="-24" dirty="0">
                <a:solidFill>
                  <a:srgbClr val="00289C"/>
                </a:solidFill>
                <a:latin typeface="Open Sans"/>
                <a:cs typeface="Open Sans"/>
              </a:rPr>
              <a:t>Your</a:t>
            </a:r>
            <a:r>
              <a:rPr sz="1636" b="1" dirty="0">
                <a:solidFill>
                  <a:srgbClr val="00289C"/>
                </a:solidFill>
                <a:latin typeface="Open Sans"/>
                <a:cs typeface="Open Sans"/>
              </a:rPr>
              <a:t> </a:t>
            </a:r>
            <a:r>
              <a:rPr sz="1636" b="1" spc="-10" dirty="0">
                <a:solidFill>
                  <a:srgbClr val="00289C"/>
                </a:solidFill>
                <a:latin typeface="Open Sans"/>
                <a:cs typeface="Open Sans"/>
              </a:rPr>
              <a:t>COVID-19</a:t>
            </a:r>
            <a:r>
              <a:rPr sz="1636" b="1" spc="10" dirty="0">
                <a:solidFill>
                  <a:srgbClr val="00289C"/>
                </a:solidFill>
                <a:latin typeface="Open Sans"/>
                <a:cs typeface="Open Sans"/>
              </a:rPr>
              <a:t> </a:t>
            </a:r>
            <a:r>
              <a:rPr sz="1636" b="1" spc="-3" dirty="0">
                <a:solidFill>
                  <a:srgbClr val="00289C"/>
                </a:solidFill>
                <a:latin typeface="Open Sans"/>
                <a:cs typeface="Open Sans"/>
              </a:rPr>
              <a:t>Questions</a:t>
            </a:r>
            <a:r>
              <a:rPr sz="1636" b="1" spc="-10" dirty="0">
                <a:solidFill>
                  <a:srgbClr val="00289C"/>
                </a:solidFill>
                <a:latin typeface="Open Sans"/>
                <a:cs typeface="Open Sans"/>
              </a:rPr>
              <a:t> Here</a:t>
            </a:r>
            <a:endParaRPr sz="1636">
              <a:solidFill>
                <a:prstClr val="black"/>
              </a:solidFill>
              <a:latin typeface="Open Sans"/>
              <a:cs typeface="Open San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3171" y="1271847"/>
            <a:ext cx="485255" cy="14755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844511" y="1414053"/>
            <a:ext cx="2123209" cy="7288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lnSpc>
                <a:spcPts val="968"/>
              </a:lnSpc>
              <a:spcBef>
                <a:spcPts val="65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Submit</a:t>
            </a:r>
            <a:r>
              <a:rPr sz="818" spc="-14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sz="818" spc="-14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Search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61"/>
              </a:lnSpc>
            </a:pP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DATA</a:t>
            </a:r>
            <a:r>
              <a:rPr sz="818" b="1" spc="-24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DASHBOARD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75"/>
              </a:lnSpc>
            </a:pP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FEELING</a:t>
            </a:r>
            <a:r>
              <a:rPr sz="818" b="1" spc="10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UNWELL? CHECK YOUR</a:t>
            </a:r>
            <a:r>
              <a:rPr sz="818" b="1" spc="-10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SYMPTOMS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defTabSz="623438">
              <a:spcBef>
                <a:spcPts val="14"/>
              </a:spcBef>
            </a:pPr>
            <a:endParaRPr sz="1364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/>
            <a:r>
              <a:rPr sz="818" b="1" dirty="0">
                <a:solidFill>
                  <a:srgbClr val="0C5DCA"/>
                </a:solidFill>
                <a:latin typeface="Cambria"/>
                <a:cs typeface="Cambria"/>
              </a:rPr>
              <a:t>JOBS</a:t>
            </a:r>
            <a:r>
              <a:rPr sz="818" b="1" spc="-31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PORTAL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44512" y="2317023"/>
            <a:ext cx="3501303" cy="252335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lnSpc>
                <a:spcPts val="968"/>
              </a:lnSpc>
              <a:spcBef>
                <a:spcPts val="65"/>
              </a:spcBef>
            </a:pP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HELP</a:t>
            </a:r>
            <a:r>
              <a:rPr sz="818" b="1" spc="-27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NJ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68"/>
              </a:lnSpc>
            </a:pP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Back</a:t>
            </a:r>
            <a:r>
              <a:rPr sz="818" b="1" spc="-7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to</a:t>
            </a:r>
            <a:r>
              <a:rPr sz="818" b="1" spc="-10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All</a:t>
            </a:r>
            <a:r>
              <a:rPr sz="818" b="1" spc="-10" dirty="0">
                <a:solidFill>
                  <a:srgbClr val="0C5DCA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srgbClr val="0C5DCA"/>
                </a:solidFill>
                <a:latin typeface="Cambria"/>
                <a:cs typeface="Cambria"/>
              </a:rPr>
              <a:t>FAQs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42861" defTabSz="623438">
              <a:lnSpc>
                <a:spcPct val="113799"/>
              </a:lnSpc>
              <a:spcBef>
                <a:spcPts val="198"/>
              </a:spcBef>
            </a:pPr>
            <a:r>
              <a:rPr sz="1636" b="1" spc="-17" dirty="0">
                <a:solidFill>
                  <a:srgbClr val="00289C"/>
                </a:solidFill>
                <a:latin typeface="Open Sans"/>
                <a:cs typeface="Open Sans"/>
              </a:rPr>
              <a:t>How </a:t>
            </a:r>
            <a:r>
              <a:rPr sz="1636" b="1" spc="-3" dirty="0">
                <a:solidFill>
                  <a:srgbClr val="00289C"/>
                </a:solidFill>
                <a:latin typeface="Open Sans"/>
                <a:cs typeface="Open Sans"/>
              </a:rPr>
              <a:t>can I </a:t>
            </a:r>
            <a:r>
              <a:rPr sz="1636" b="1" spc="-7" dirty="0">
                <a:solidFill>
                  <a:srgbClr val="00289C"/>
                </a:solidFill>
                <a:latin typeface="Open Sans"/>
                <a:cs typeface="Open Sans"/>
              </a:rPr>
              <a:t>report </a:t>
            </a:r>
            <a:r>
              <a:rPr sz="1636" b="1" spc="-3" dirty="0">
                <a:solidFill>
                  <a:srgbClr val="00289C"/>
                </a:solidFill>
                <a:latin typeface="Open Sans"/>
                <a:cs typeface="Open Sans"/>
              </a:rPr>
              <a:t>a violation of </a:t>
            </a:r>
            <a:r>
              <a:rPr sz="1636" b="1" spc="-7" dirty="0">
                <a:solidFill>
                  <a:srgbClr val="00289C"/>
                </a:solidFill>
                <a:latin typeface="Open Sans"/>
                <a:cs typeface="Open Sans"/>
              </a:rPr>
              <a:t>an </a:t>
            </a:r>
            <a:r>
              <a:rPr sz="1636" b="1" spc="-416" dirty="0">
                <a:solidFill>
                  <a:srgbClr val="00289C"/>
                </a:solidFill>
                <a:latin typeface="Open Sans"/>
                <a:cs typeface="Open Sans"/>
              </a:rPr>
              <a:t> </a:t>
            </a:r>
            <a:r>
              <a:rPr sz="1636" b="1" spc="-7" dirty="0">
                <a:solidFill>
                  <a:srgbClr val="00289C"/>
                </a:solidFill>
                <a:latin typeface="Open Sans"/>
                <a:cs typeface="Open Sans"/>
              </a:rPr>
              <a:t>Executive Order?</a:t>
            </a:r>
            <a:endParaRPr sz="1636">
              <a:solidFill>
                <a:prstClr val="black"/>
              </a:solidFill>
              <a:latin typeface="Open Sans"/>
              <a:cs typeface="Open Sans"/>
            </a:endParaRPr>
          </a:p>
          <a:p>
            <a:pPr marL="8659" defTabSz="623438">
              <a:lnSpc>
                <a:spcPts val="968"/>
              </a:lnSpc>
              <a:spcBef>
                <a:spcPts val="450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Copy</a:t>
            </a:r>
            <a:r>
              <a:rPr sz="818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Link to</a:t>
            </a:r>
            <a:r>
              <a:rPr sz="818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Article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169281" defTabSz="623438">
              <a:lnSpc>
                <a:spcPts val="968"/>
              </a:lnSpc>
              <a:spcBef>
                <a:spcPts val="31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You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can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report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possible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violation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of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any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Executive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Order</a:t>
            </a:r>
            <a:r>
              <a:rPr sz="818" spc="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using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this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online </a:t>
            </a:r>
            <a:r>
              <a:rPr sz="818" spc="-17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form: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u="sng" spc="-3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https://covid19.nj.gov/violation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320378" marR="1118724" indent="-311719" defTabSz="623438">
              <a:lnSpc>
                <a:spcPts val="1295"/>
              </a:lnSpc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Some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examples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of</a:t>
            </a:r>
            <a:r>
              <a:rPr sz="818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Executive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Order</a:t>
            </a:r>
            <a:r>
              <a:rPr sz="818" spc="14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violations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include: </a:t>
            </a:r>
            <a:r>
              <a:rPr sz="818" spc="-17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 non-essential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business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that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operating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320378" defTabSz="623438">
              <a:lnSpc>
                <a:spcPts val="856"/>
              </a:lnSpc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non-essential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construction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project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320378" defTabSz="623438">
              <a:lnSpc>
                <a:spcPts val="958"/>
              </a:lnSpc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business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that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not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practicing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social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 distancing</a:t>
            </a:r>
            <a:r>
              <a:rPr sz="818" spc="3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requirements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320378" marR="3464" defTabSz="623438">
              <a:lnSpc>
                <a:spcPts val="955"/>
              </a:lnSpc>
              <a:spcBef>
                <a:spcPts val="41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 business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that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is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not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allowing remote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work of non-essential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employees </a:t>
            </a:r>
            <a:r>
              <a:rPr sz="818" spc="-17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sz="818" spc="-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prohibited</a:t>
            </a:r>
            <a:r>
              <a:rPr sz="818" spc="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gathering</a:t>
            </a:r>
            <a:r>
              <a:rPr sz="818" spc="-14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of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people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27"/>
              </a:lnSpc>
            </a:pPr>
            <a:r>
              <a:rPr sz="818" b="1" spc="-3" dirty="0">
                <a:solidFill>
                  <a:prstClr val="black"/>
                </a:solidFill>
                <a:latin typeface="Cambria"/>
                <a:cs typeface="Cambria"/>
              </a:rPr>
              <a:t>Compliance with</a:t>
            </a:r>
            <a:r>
              <a:rPr sz="818" b="1" spc="14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mbria"/>
                <a:cs typeface="Cambria"/>
              </a:rPr>
              <a:t>Executive </a:t>
            </a:r>
            <a:r>
              <a:rPr sz="818" b="1" dirty="0">
                <a:solidFill>
                  <a:prstClr val="black"/>
                </a:solidFill>
                <a:latin typeface="Cambria"/>
                <a:cs typeface="Cambria"/>
              </a:rPr>
              <a:t>Orders </a:t>
            </a:r>
            <a:r>
              <a:rPr sz="818" b="1" spc="-7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sz="818" b="1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b="1" spc="-7" dirty="0">
                <a:solidFill>
                  <a:prstClr val="black"/>
                </a:solidFill>
                <a:latin typeface="Cambria"/>
                <a:cs typeface="Cambria"/>
              </a:rPr>
              <a:t>not</a:t>
            </a:r>
            <a:r>
              <a:rPr sz="818" b="1" spc="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mbria"/>
                <a:cs typeface="Cambria"/>
              </a:rPr>
              <a:t>voluntary.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2373394" defTabSz="623438">
              <a:lnSpc>
                <a:spcPts val="955"/>
              </a:lnSpc>
              <a:spcBef>
                <a:spcPts val="44"/>
              </a:spcBef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Updated: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4/11/20 </a:t>
            </a:r>
            <a:r>
              <a:rPr sz="818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Source:</a:t>
            </a:r>
            <a:r>
              <a:rPr sz="818" spc="-7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818" u="sng" spc="-3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Executive</a:t>
            </a:r>
            <a:r>
              <a:rPr sz="818" u="sng" spc="-7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 </a:t>
            </a:r>
            <a:r>
              <a:rPr sz="818" u="sng" spc="-3" dirty="0">
                <a:solidFill>
                  <a:srgbClr val="0F70EF"/>
                </a:solidFill>
                <a:uFill>
                  <a:solidFill>
                    <a:srgbClr val="0F70EF"/>
                  </a:solidFill>
                </a:uFill>
                <a:latin typeface="Cambria"/>
                <a:cs typeface="Cambria"/>
              </a:rPr>
              <a:t>Orders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8648" y="3784614"/>
            <a:ext cx="57150" cy="603662"/>
          </a:xfrm>
          <a:prstGeom prst="rect">
            <a:avLst/>
          </a:prstGeom>
        </p:spPr>
        <p:txBody>
          <a:bodyPr vert="horz" wrap="square" lIns="0" tIns="27276" rIns="0" bIns="0" rtlCol="0">
            <a:spAutoFit/>
          </a:bodyPr>
          <a:lstStyle/>
          <a:p>
            <a:pPr marL="8659" defTabSz="623438">
              <a:spcBef>
                <a:spcPts val="215"/>
              </a:spcBef>
            </a:pPr>
            <a:r>
              <a:rPr sz="682" spc="-3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endParaRPr sz="682">
              <a:solidFill>
                <a:prstClr val="black"/>
              </a:solidFill>
              <a:latin typeface="Symbol"/>
              <a:cs typeface="Symbol"/>
            </a:endParaRPr>
          </a:p>
          <a:p>
            <a:pPr marL="8659" defTabSz="623438">
              <a:spcBef>
                <a:spcPts val="147"/>
              </a:spcBef>
            </a:pPr>
            <a:r>
              <a:rPr sz="682" spc="-3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endParaRPr sz="682">
              <a:solidFill>
                <a:prstClr val="black"/>
              </a:solidFill>
              <a:latin typeface="Symbol"/>
              <a:cs typeface="Symbol"/>
            </a:endParaRPr>
          </a:p>
          <a:p>
            <a:pPr marL="8659" defTabSz="623438">
              <a:spcBef>
                <a:spcPts val="139"/>
              </a:spcBef>
            </a:pPr>
            <a:r>
              <a:rPr sz="682" spc="-3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endParaRPr sz="682">
              <a:solidFill>
                <a:prstClr val="black"/>
              </a:solidFill>
              <a:latin typeface="Symbol"/>
              <a:cs typeface="Symbol"/>
            </a:endParaRPr>
          </a:p>
          <a:p>
            <a:pPr marL="8659" defTabSz="623438">
              <a:spcBef>
                <a:spcPts val="139"/>
              </a:spcBef>
            </a:pPr>
            <a:r>
              <a:rPr sz="682" spc="-3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endParaRPr sz="682">
              <a:solidFill>
                <a:prstClr val="black"/>
              </a:solidFill>
              <a:latin typeface="Symbol"/>
              <a:cs typeface="Symbol"/>
            </a:endParaRPr>
          </a:p>
          <a:p>
            <a:pPr marL="8659" defTabSz="623438">
              <a:spcBef>
                <a:spcPts val="139"/>
              </a:spcBef>
            </a:pPr>
            <a:r>
              <a:rPr sz="682" spc="-3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endParaRPr sz="682">
              <a:solidFill>
                <a:prstClr val="black"/>
              </a:solidFill>
              <a:latin typeface="Symbol"/>
              <a:cs typeface="Symbo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40701" y="4774623"/>
            <a:ext cx="3765839" cy="1153390"/>
            <a:chOff x="1124712" y="7002780"/>
            <a:chExt cx="5523230" cy="1691639"/>
          </a:xfrm>
        </p:grpSpPr>
        <p:sp>
          <p:nvSpPr>
            <p:cNvPr id="10" name="object 10"/>
            <p:cNvSpPr/>
            <p:nvPr/>
          </p:nvSpPr>
          <p:spPr>
            <a:xfrm>
              <a:off x="1124712" y="7002780"/>
              <a:ext cx="5523230" cy="462280"/>
            </a:xfrm>
            <a:custGeom>
              <a:avLst/>
              <a:gdLst/>
              <a:ahLst/>
              <a:cxnLst/>
              <a:rect l="l" t="t" r="r" b="b"/>
              <a:pathLst>
                <a:path w="5523230" h="462279">
                  <a:moveTo>
                    <a:pt x="5522975" y="461771"/>
                  </a:moveTo>
                  <a:lnTo>
                    <a:pt x="0" y="461771"/>
                  </a:lnTo>
                  <a:lnTo>
                    <a:pt x="0" y="0"/>
                  </a:lnTo>
                  <a:lnTo>
                    <a:pt x="5522975" y="0"/>
                  </a:lnTo>
                  <a:lnTo>
                    <a:pt x="5522975" y="461771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pPr defTabSz="623438"/>
              <a:endParaRPr sz="1227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43000" y="7002780"/>
              <a:ext cx="1580387" cy="42824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124712" y="7464552"/>
              <a:ext cx="5523230" cy="536575"/>
            </a:xfrm>
            <a:custGeom>
              <a:avLst/>
              <a:gdLst/>
              <a:ahLst/>
              <a:cxnLst/>
              <a:rect l="l" t="t" r="r" b="b"/>
              <a:pathLst>
                <a:path w="5523230" h="536575">
                  <a:moveTo>
                    <a:pt x="5522963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0" y="358152"/>
                  </a:lnTo>
                  <a:lnTo>
                    <a:pt x="0" y="536448"/>
                  </a:lnTo>
                  <a:lnTo>
                    <a:pt x="5522963" y="536448"/>
                  </a:lnTo>
                  <a:lnTo>
                    <a:pt x="5522963" y="358152"/>
                  </a:lnTo>
                  <a:lnTo>
                    <a:pt x="5522963" y="179832"/>
                  </a:lnTo>
                  <a:lnTo>
                    <a:pt x="5522963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pPr defTabSz="623438"/>
              <a:endParaRPr sz="1227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1124712" y="8001000"/>
              <a:ext cx="5523230" cy="693420"/>
            </a:xfrm>
            <a:custGeom>
              <a:avLst/>
              <a:gdLst/>
              <a:ahLst/>
              <a:cxnLst/>
              <a:rect l="l" t="t" r="r" b="b"/>
              <a:pathLst>
                <a:path w="5523230" h="693420">
                  <a:moveTo>
                    <a:pt x="5522963" y="0"/>
                  </a:moveTo>
                  <a:lnTo>
                    <a:pt x="0" y="0"/>
                  </a:lnTo>
                  <a:lnTo>
                    <a:pt x="0" y="347472"/>
                  </a:lnTo>
                  <a:lnTo>
                    <a:pt x="0" y="693420"/>
                  </a:lnTo>
                  <a:lnTo>
                    <a:pt x="5522963" y="693420"/>
                  </a:lnTo>
                  <a:lnTo>
                    <a:pt x="5522963" y="347472"/>
                  </a:lnTo>
                  <a:lnTo>
                    <a:pt x="55229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defTabSz="623438"/>
              <a:endParaRPr sz="1227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853171" y="4954236"/>
            <a:ext cx="3700895" cy="955163"/>
          </a:xfrm>
          <a:prstGeom prst="rect">
            <a:avLst/>
          </a:prstGeom>
        </p:spPr>
        <p:txBody>
          <a:bodyPr vert="horz" wrap="square" lIns="0" tIns="10824" rIns="0" bIns="0" rtlCol="0">
            <a:spAutoFit/>
          </a:bodyPr>
          <a:lstStyle/>
          <a:p>
            <a:pPr marR="3464" indent="1077162" defTabSz="623438">
              <a:lnSpc>
                <a:spcPct val="97900"/>
              </a:lnSpc>
              <a:spcBef>
                <a:spcPts val="85"/>
              </a:spcBef>
              <a:tabLst>
                <a:tab pos="2308884" algn="l"/>
              </a:tabLst>
            </a:pPr>
            <a:r>
              <a:rPr sz="818" dirty="0">
                <a:solidFill>
                  <a:srgbClr val="0000FF"/>
                </a:solidFill>
                <a:latin typeface="Cambria"/>
                <a:cs typeface="Cambria"/>
              </a:rPr>
              <a:t>Link</a:t>
            </a:r>
            <a:r>
              <a:rPr sz="818" spc="-3" dirty="0">
                <a:solidFill>
                  <a:srgbClr val="0000FF"/>
                </a:solidFill>
                <a:latin typeface="Cambria"/>
                <a:cs typeface="Cambria"/>
              </a:rPr>
              <a:t> Opens</a:t>
            </a:r>
            <a:r>
              <a:rPr sz="818" spc="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000FF"/>
                </a:solidFill>
                <a:latin typeface="Cambria"/>
                <a:cs typeface="Cambria"/>
              </a:rPr>
              <a:t>in</a:t>
            </a:r>
            <a:r>
              <a:rPr sz="818" spc="1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000FF"/>
                </a:solidFill>
                <a:latin typeface="Cambria"/>
                <a:cs typeface="Cambria"/>
              </a:rPr>
              <a:t>New</a:t>
            </a:r>
            <a:r>
              <a:rPr sz="818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0000FF"/>
                </a:solidFill>
                <a:latin typeface="Cambria"/>
                <a:cs typeface="Cambria"/>
              </a:rPr>
              <a:t>Tab	</a:t>
            </a:r>
            <a:r>
              <a:rPr sz="818" dirty="0">
                <a:solidFill>
                  <a:srgbClr val="0000FF"/>
                </a:solidFill>
                <a:latin typeface="Cambria"/>
                <a:cs typeface="Cambria"/>
              </a:rPr>
              <a:t>Link </a:t>
            </a:r>
            <a:r>
              <a:rPr sz="818" spc="-3" dirty="0">
                <a:solidFill>
                  <a:srgbClr val="0000FF"/>
                </a:solidFill>
                <a:latin typeface="Cambria"/>
                <a:cs typeface="Cambria"/>
              </a:rPr>
              <a:t>Opens in New Tab </a:t>
            </a:r>
            <a:r>
              <a:rPr sz="818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TwitterLink</a:t>
            </a:r>
            <a:r>
              <a:rPr sz="818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Opens</a:t>
            </a:r>
            <a:r>
              <a:rPr sz="818" spc="3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in</a:t>
            </a:r>
            <a:r>
              <a:rPr sz="818" spc="7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7" dirty="0">
                <a:solidFill>
                  <a:srgbClr val="757575"/>
                </a:solidFill>
                <a:latin typeface="Cambria"/>
                <a:cs typeface="Cambria"/>
              </a:rPr>
              <a:t>New</a:t>
            </a:r>
            <a:r>
              <a:rPr sz="818" spc="3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TabFacebookLink</a:t>
            </a:r>
            <a:r>
              <a:rPr sz="818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Opens</a:t>
            </a:r>
            <a:r>
              <a:rPr sz="818" spc="7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in</a:t>
            </a:r>
            <a:r>
              <a:rPr sz="818" spc="3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New</a:t>
            </a:r>
            <a:r>
              <a:rPr sz="818" dirty="0">
                <a:solidFill>
                  <a:srgbClr val="757575"/>
                </a:solidFill>
                <a:latin typeface="Cambria"/>
                <a:cs typeface="Cambria"/>
              </a:rPr>
              <a:t> TabNew</a:t>
            </a:r>
            <a:r>
              <a:rPr sz="818" spc="3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Jersey Office</a:t>
            </a:r>
            <a:r>
              <a:rPr sz="818" spc="3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of </a:t>
            </a:r>
            <a:r>
              <a:rPr sz="818" spc="-167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Innovation + </a:t>
            </a:r>
            <a:r>
              <a:rPr sz="818" dirty="0">
                <a:solidFill>
                  <a:srgbClr val="757575"/>
                </a:solidFill>
                <a:latin typeface="Cambria"/>
                <a:cs typeface="Cambria"/>
              </a:rPr>
              <a:t>LabLink</a:t>
            </a:r>
            <a:r>
              <a:rPr sz="818" spc="-7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Opens</a:t>
            </a:r>
            <a:r>
              <a:rPr sz="818" spc="7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in New</a:t>
            </a:r>
            <a:r>
              <a:rPr sz="818" spc="-10" dirty="0">
                <a:solidFill>
                  <a:srgbClr val="757575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757575"/>
                </a:solidFill>
                <a:latin typeface="Cambria"/>
                <a:cs typeface="Cambria"/>
              </a:rPr>
              <a:t>Tab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defTabSz="623438">
              <a:lnSpc>
                <a:spcPts val="958"/>
              </a:lnSpc>
            </a:pPr>
            <a:r>
              <a:rPr sz="818" u="sng" spc="-3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Legal </a:t>
            </a:r>
            <a:r>
              <a:rPr sz="818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Statement</a:t>
            </a:r>
            <a:r>
              <a:rPr sz="716" dirty="0">
                <a:solidFill>
                  <a:srgbClr val="0000FF"/>
                </a:solidFill>
                <a:latin typeface="Cambria"/>
                <a:cs typeface="Cambria"/>
              </a:rPr>
              <a:t>Link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Opens</a:t>
            </a:r>
            <a:r>
              <a:rPr sz="716" spc="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in</a:t>
            </a:r>
            <a:r>
              <a:rPr sz="716" spc="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716" dirty="0">
                <a:solidFill>
                  <a:srgbClr val="0000FF"/>
                </a:solidFill>
                <a:latin typeface="Cambria"/>
                <a:cs typeface="Cambria"/>
              </a:rPr>
              <a:t>New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Tab</a:t>
            </a:r>
            <a:r>
              <a:rPr sz="716" spc="34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| </a:t>
            </a:r>
            <a:r>
              <a:rPr sz="818" u="sng" spc="-3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Privacy</a:t>
            </a:r>
            <a:r>
              <a:rPr sz="818" u="sng" spc="-7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 </a:t>
            </a:r>
            <a:r>
              <a:rPr sz="818" u="sng" spc="-3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</a:rPr>
              <a:t>Policy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Link</a:t>
            </a:r>
            <a:r>
              <a:rPr sz="716" dirty="0">
                <a:solidFill>
                  <a:srgbClr val="0000FF"/>
                </a:solidFill>
                <a:latin typeface="Cambria"/>
                <a:cs typeface="Cambria"/>
              </a:rPr>
              <a:t> Opens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in</a:t>
            </a:r>
            <a:r>
              <a:rPr sz="716" spc="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New</a:t>
            </a:r>
            <a:r>
              <a:rPr sz="716" spc="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716" spc="-3" dirty="0">
                <a:solidFill>
                  <a:srgbClr val="0000FF"/>
                </a:solidFill>
                <a:latin typeface="Cambria"/>
                <a:cs typeface="Cambria"/>
              </a:rPr>
              <a:t>Tab</a:t>
            </a:r>
            <a:endParaRPr sz="716">
              <a:solidFill>
                <a:prstClr val="black"/>
              </a:solidFill>
              <a:latin typeface="Cambria"/>
              <a:cs typeface="Cambria"/>
            </a:endParaRPr>
          </a:p>
          <a:p>
            <a:pPr marR="269723" defTabSz="623438">
              <a:lnSpc>
                <a:spcPct val="151300"/>
              </a:lnSpc>
              <a:tabLst>
                <a:tab pos="793585" algn="l"/>
              </a:tabLst>
            </a:pPr>
            <a:r>
              <a:rPr sz="1023" spc="-3" dirty="0">
                <a:solidFill>
                  <a:srgbClr val="FFFFFF"/>
                </a:solidFill>
                <a:latin typeface="Cambria"/>
                <a:cs typeface="Cambria"/>
              </a:rPr>
              <a:t>Made</a:t>
            </a:r>
            <a:r>
              <a:rPr sz="1023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FFFFFF"/>
                </a:solidFill>
                <a:latin typeface="Cambria"/>
                <a:cs typeface="Cambria"/>
              </a:rPr>
              <a:t>with	</a:t>
            </a:r>
            <a:r>
              <a:rPr sz="1023" spc="-7" dirty="0">
                <a:solidFill>
                  <a:srgbClr val="FFFFFF"/>
                </a:solidFill>
                <a:latin typeface="Cambria"/>
                <a:cs typeface="Cambria"/>
              </a:rPr>
              <a:t>by</a:t>
            </a:r>
            <a:r>
              <a:rPr sz="1023" spc="3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FFFFFF"/>
                </a:solidFill>
                <a:latin typeface="Cambria"/>
                <a:cs typeface="Cambria"/>
              </a:rPr>
              <a:t>the</a:t>
            </a:r>
            <a:r>
              <a:rPr sz="1023" spc="-3" dirty="0">
                <a:solidFill>
                  <a:srgbClr val="0000FF"/>
                </a:solidFill>
                <a:latin typeface="Cambria"/>
                <a:cs typeface="Cambria"/>
              </a:rPr>
              <a:t>NJ</a:t>
            </a:r>
            <a:r>
              <a:rPr sz="1023" dirty="0">
                <a:solidFill>
                  <a:srgbClr val="0000FF"/>
                </a:solidFill>
                <a:latin typeface="Cambria"/>
                <a:cs typeface="Cambria"/>
              </a:rPr>
              <a:t> Office</a:t>
            </a:r>
            <a:r>
              <a:rPr sz="1023" spc="-1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0000FF"/>
                </a:solidFill>
                <a:latin typeface="Cambria"/>
                <a:cs typeface="Cambria"/>
              </a:rPr>
              <a:t>of</a:t>
            </a:r>
            <a:r>
              <a:rPr sz="1023" spc="1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0000FF"/>
                </a:solidFill>
                <a:latin typeface="Cambria"/>
                <a:cs typeface="Cambria"/>
              </a:rPr>
              <a:t>InnovationLink</a:t>
            </a:r>
            <a:r>
              <a:rPr sz="1023" spc="-7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0000FF"/>
                </a:solidFill>
                <a:latin typeface="Cambria"/>
                <a:cs typeface="Cambria"/>
              </a:rPr>
              <a:t>Opens </a:t>
            </a:r>
            <a:r>
              <a:rPr sz="1023" spc="3" dirty="0">
                <a:solidFill>
                  <a:srgbClr val="0000FF"/>
                </a:solidFill>
                <a:latin typeface="Cambria"/>
                <a:cs typeface="Cambria"/>
              </a:rPr>
              <a:t>in</a:t>
            </a:r>
            <a:r>
              <a:rPr sz="1023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023" spc="-7" dirty="0">
                <a:solidFill>
                  <a:srgbClr val="0000FF"/>
                </a:solidFill>
                <a:latin typeface="Cambria"/>
                <a:cs typeface="Cambria"/>
              </a:rPr>
              <a:t>New </a:t>
            </a:r>
            <a:r>
              <a:rPr sz="1023" spc="-215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1023" spc="-3" dirty="0">
                <a:solidFill>
                  <a:srgbClr val="0000FF"/>
                </a:solidFill>
                <a:latin typeface="Cambria"/>
                <a:cs typeface="Cambria"/>
              </a:rPr>
              <a:t>Tab</a:t>
            </a:r>
            <a:r>
              <a:rPr sz="1023" spc="-3" dirty="0">
                <a:solidFill>
                  <a:srgbClr val="FFFFFF"/>
                </a:solidFill>
                <a:latin typeface="Cambria"/>
                <a:cs typeface="Cambria"/>
              </a:rPr>
              <a:t>+</a:t>
            </a:r>
            <a:endParaRPr sz="1023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93054" y="6342449"/>
            <a:ext cx="60614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 defTabSz="623438">
              <a:lnSpc>
                <a:spcPts val="808"/>
              </a:lnSpc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3853" y="0"/>
            <a:ext cx="5797037" cy="387936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66349" y="8776"/>
            <a:ext cx="321093" cy="30442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040441" y="226223"/>
            <a:ext cx="0" cy="717839"/>
          </a:xfrm>
          <a:custGeom>
            <a:avLst/>
            <a:gdLst/>
            <a:ahLst/>
            <a:cxnLst/>
            <a:rect l="l" t="t" r="r" b="b"/>
            <a:pathLst>
              <a:path h="1052830">
                <a:moveTo>
                  <a:pt x="0" y="1052453"/>
                </a:moveTo>
                <a:lnTo>
                  <a:pt x="0" y="0"/>
                </a:lnTo>
              </a:path>
            </a:pathLst>
          </a:custGeom>
          <a:ln w="127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623438"/>
            <a:endParaRPr sz="122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92397" y="43566"/>
            <a:ext cx="0" cy="900545"/>
          </a:xfrm>
          <a:custGeom>
            <a:avLst/>
            <a:gdLst/>
            <a:ahLst/>
            <a:cxnLst/>
            <a:rect l="l" t="t" r="r" b="b"/>
            <a:pathLst>
              <a:path h="1320800">
                <a:moveTo>
                  <a:pt x="0" y="1320350"/>
                </a:moveTo>
                <a:lnTo>
                  <a:pt x="0" y="0"/>
                </a:lnTo>
              </a:path>
            </a:pathLst>
          </a:custGeom>
          <a:ln w="63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623438"/>
            <a:endParaRPr sz="122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39496" y="0"/>
            <a:ext cx="1100570" cy="292463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>
              <a:spcBef>
                <a:spcPts val="72"/>
              </a:spcBef>
            </a:pPr>
            <a:r>
              <a:rPr sz="716" spc="17" dirty="0">
                <a:solidFill>
                  <a:srgbClr val="161616"/>
                </a:solidFill>
                <a:latin typeface="Arial"/>
                <a:cs typeface="Arial"/>
              </a:rPr>
              <a:t>Governor</a:t>
            </a:r>
            <a:r>
              <a:rPr sz="716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716" spc="24" dirty="0">
                <a:solidFill>
                  <a:srgbClr val="161616"/>
                </a:solidFill>
                <a:latin typeface="Arial"/>
                <a:cs typeface="Arial"/>
              </a:rPr>
              <a:t>Phil</a:t>
            </a:r>
            <a:r>
              <a:rPr sz="716" spc="-31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716" spc="14" dirty="0">
                <a:solidFill>
                  <a:srgbClr val="282828"/>
                </a:solidFill>
                <a:latin typeface="Arial"/>
                <a:cs typeface="Arial"/>
              </a:rPr>
              <a:t>Murphy</a:t>
            </a:r>
            <a:r>
              <a:rPr sz="1125" i="1" spc="14" dirty="0">
                <a:solidFill>
                  <a:srgbClr val="1D9CE8"/>
                </a:solidFill>
                <a:latin typeface="Arial"/>
                <a:cs typeface="Arial"/>
              </a:rPr>
              <a:t>0</a:t>
            </a:r>
            <a:endParaRPr sz="1125">
              <a:latin typeface="Arial"/>
              <a:cs typeface="Arial"/>
            </a:endParaRPr>
          </a:p>
          <a:p>
            <a:pPr marL="12122">
              <a:spcBef>
                <a:spcPts val="17"/>
              </a:spcBef>
            </a:pPr>
            <a:r>
              <a:rPr sz="716" b="0" spc="27" dirty="0">
                <a:solidFill>
                  <a:srgbClr val="858A90"/>
                </a:solidFill>
                <a:latin typeface="Arial"/>
                <a:cs typeface="Arial"/>
              </a:rPr>
              <a:t>@GovMurphy</a:t>
            </a:r>
            <a:endParaRPr sz="716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40417" y="43606"/>
            <a:ext cx="59315" cy="7171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409" b="1" spc="31" dirty="0">
                <a:solidFill>
                  <a:srgbClr val="858A90"/>
                </a:solidFill>
                <a:latin typeface="Times New Roman"/>
                <a:cs typeface="Times New Roman"/>
              </a:rPr>
              <a:t>V</a:t>
            </a:r>
            <a:endParaRPr sz="409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54496" y="397612"/>
            <a:ext cx="1927514" cy="263561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257" marR="545508" indent="-3031" defTabSz="623438">
              <a:lnSpc>
                <a:spcPct val="120300"/>
              </a:lnSpc>
              <a:spcBef>
                <a:spcPts val="68"/>
              </a:spcBef>
            </a:pPr>
            <a:r>
              <a:rPr sz="1091" spc="-3" dirty="0">
                <a:solidFill>
                  <a:srgbClr val="282828"/>
                </a:solidFill>
                <a:latin typeface="Arial"/>
                <a:cs typeface="Arial"/>
              </a:rPr>
              <a:t>Today</a:t>
            </a:r>
            <a:r>
              <a:rPr sz="1091" spc="-3" dirty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1091" spc="-14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91" spc="41" dirty="0">
                <a:solidFill>
                  <a:srgbClr val="282828"/>
                </a:solidFill>
                <a:latin typeface="Arial"/>
                <a:cs typeface="Arial"/>
              </a:rPr>
              <a:t>in</a:t>
            </a:r>
            <a:r>
              <a:rPr sz="1091" spc="37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-3" dirty="0">
                <a:solidFill>
                  <a:srgbClr val="161616"/>
                </a:solidFill>
                <a:latin typeface="Arial"/>
                <a:cs typeface="Arial"/>
              </a:rPr>
              <a:t>Hillsid</a:t>
            </a:r>
            <a:r>
              <a:rPr sz="1091" spc="-37" dirty="0">
                <a:solidFill>
                  <a:srgbClr val="161616"/>
                </a:solidFill>
                <a:latin typeface="Arial"/>
                <a:cs typeface="Arial"/>
              </a:rPr>
              <a:t> e</a:t>
            </a:r>
            <a:r>
              <a:rPr sz="1091" spc="-37" dirty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1091" spc="48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91" spc="24" dirty="0">
                <a:solidFill>
                  <a:srgbClr val="282828"/>
                </a:solidFill>
                <a:latin typeface="Arial"/>
                <a:cs typeface="Arial"/>
              </a:rPr>
              <a:t>we </a:t>
            </a:r>
            <a:r>
              <a:rPr sz="1091" spc="-29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marched</a:t>
            </a:r>
            <a:r>
              <a:rPr sz="1091" spc="92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17" dirty="0">
                <a:solidFill>
                  <a:srgbClr val="282828"/>
                </a:solidFill>
                <a:latin typeface="Arial"/>
                <a:cs typeface="Arial"/>
              </a:rPr>
              <a:t>for</a:t>
            </a:r>
            <a:r>
              <a:rPr sz="1091" spc="44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27" dirty="0">
                <a:solidFill>
                  <a:srgbClr val="282828"/>
                </a:solidFill>
                <a:latin typeface="Arial"/>
                <a:cs typeface="Arial"/>
              </a:rPr>
              <a:t>justice.</a:t>
            </a:r>
            <a:endParaRPr sz="1091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10"/>
              </a:spcBef>
            </a:pPr>
            <a:endParaRPr sz="1330">
              <a:solidFill>
                <a:prstClr val="black"/>
              </a:solidFill>
              <a:latin typeface="Arial"/>
              <a:cs typeface="Arial"/>
            </a:endParaRPr>
          </a:p>
          <a:p>
            <a:pPr marL="9525" marR="3464" indent="3464" defTabSz="623438">
              <a:lnSpc>
                <a:spcPct val="117700"/>
              </a:lnSpc>
            </a:pPr>
            <a:r>
              <a:rPr sz="1091" spc="3" dirty="0">
                <a:solidFill>
                  <a:srgbClr val="161616"/>
                </a:solidFill>
                <a:latin typeface="Arial"/>
                <a:cs typeface="Arial"/>
              </a:rPr>
              <a:t>For</a:t>
            </a:r>
            <a:r>
              <a:rPr sz="1091" spc="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27" dirty="0">
                <a:solidFill>
                  <a:srgbClr val="282828"/>
                </a:solidFill>
                <a:latin typeface="Arial"/>
                <a:cs typeface="Arial"/>
              </a:rPr>
              <a:t>George</a:t>
            </a:r>
            <a:r>
              <a:rPr sz="1091" spc="34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17" dirty="0">
                <a:solidFill>
                  <a:srgbClr val="161616"/>
                </a:solidFill>
                <a:latin typeface="Arial"/>
                <a:cs typeface="Arial"/>
              </a:rPr>
              <a:t>Floyd</a:t>
            </a:r>
            <a:r>
              <a:rPr sz="1091" spc="37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and</a:t>
            </a:r>
            <a:r>
              <a:rPr sz="1091" spc="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for</a:t>
            </a:r>
            <a:r>
              <a:rPr sz="1091" spc="116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37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091" spc="-293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41" dirty="0">
                <a:solidFill>
                  <a:srgbClr val="282828"/>
                </a:solidFill>
                <a:latin typeface="Arial"/>
                <a:cs typeface="Arial"/>
              </a:rPr>
              <a:t>many </a:t>
            </a:r>
            <a:r>
              <a:rPr sz="1091" spc="44" dirty="0">
                <a:solidFill>
                  <a:srgbClr val="282828"/>
                </a:solidFill>
                <a:latin typeface="Arial"/>
                <a:cs typeface="Arial"/>
              </a:rPr>
              <a:t>before </a:t>
            </a:r>
            <a:r>
              <a:rPr sz="1091" spc="51" dirty="0">
                <a:solidFill>
                  <a:srgbClr val="161616"/>
                </a:solidFill>
                <a:latin typeface="Arial"/>
                <a:cs typeface="Arial"/>
              </a:rPr>
              <a:t>him </a:t>
            </a:r>
            <a:r>
              <a:rPr sz="1091" spc="31" dirty="0">
                <a:solidFill>
                  <a:srgbClr val="161616"/>
                </a:solidFill>
                <a:latin typeface="Arial"/>
                <a:cs typeface="Arial"/>
              </a:rPr>
              <a:t>-</a:t>
            </a:r>
            <a:r>
              <a:rPr sz="1091" spc="3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58" dirty="0">
                <a:solidFill>
                  <a:srgbClr val="282828"/>
                </a:solidFill>
                <a:latin typeface="Arial"/>
                <a:cs typeface="Arial"/>
              </a:rPr>
              <a:t>who </a:t>
            </a:r>
            <a:r>
              <a:rPr sz="1091" spc="37" dirty="0">
                <a:solidFill>
                  <a:srgbClr val="161616"/>
                </a:solidFill>
                <a:latin typeface="Arial"/>
                <a:cs typeface="Arial"/>
              </a:rPr>
              <a:t>lost </a:t>
            </a:r>
            <a:r>
              <a:rPr sz="1091" spc="41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44" dirty="0">
                <a:solidFill>
                  <a:srgbClr val="282828"/>
                </a:solidFill>
                <a:latin typeface="Arial"/>
                <a:cs typeface="Arial"/>
              </a:rPr>
              <a:t>their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7" dirty="0">
                <a:solidFill>
                  <a:srgbClr val="282828"/>
                </a:solidFill>
                <a:latin typeface="Arial"/>
                <a:cs typeface="Arial"/>
              </a:rPr>
              <a:t>lives</a:t>
            </a:r>
            <a:r>
              <a:rPr sz="1091" spc="5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7" dirty="0">
                <a:solidFill>
                  <a:srgbClr val="282828"/>
                </a:solidFill>
                <a:latin typeface="Arial"/>
                <a:cs typeface="Arial"/>
              </a:rPr>
              <a:t>for</a:t>
            </a:r>
            <a:r>
              <a:rPr sz="1091" spc="17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51" dirty="0">
                <a:solidFill>
                  <a:srgbClr val="282828"/>
                </a:solidFill>
                <a:latin typeface="Arial"/>
                <a:cs typeface="Arial"/>
              </a:rPr>
              <a:t>being</a:t>
            </a:r>
            <a:r>
              <a:rPr sz="1091" spc="20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-10" dirty="0">
                <a:solidFill>
                  <a:srgbClr val="161616"/>
                </a:solidFill>
                <a:latin typeface="Arial"/>
                <a:cs typeface="Arial"/>
              </a:rPr>
              <a:t>Black.</a:t>
            </a:r>
            <a:endParaRPr sz="1091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20"/>
              </a:spcBef>
            </a:pPr>
            <a:endParaRPr sz="1330">
              <a:solidFill>
                <a:prstClr val="black"/>
              </a:solidFill>
              <a:latin typeface="Arial"/>
              <a:cs typeface="Arial"/>
            </a:endParaRPr>
          </a:p>
          <a:p>
            <a:pPr marL="10824" marR="148499" indent="-1299" defTabSz="623438">
              <a:lnSpc>
                <a:spcPct val="117100"/>
              </a:lnSpc>
            </a:pP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We </a:t>
            </a:r>
            <a:r>
              <a:rPr sz="1091" spc="37" dirty="0">
                <a:solidFill>
                  <a:srgbClr val="161616"/>
                </a:solidFill>
                <a:latin typeface="Arial"/>
                <a:cs typeface="Arial"/>
              </a:rPr>
              <a:t>march </a:t>
            </a:r>
            <a:r>
              <a:rPr sz="1091" spc="3" dirty="0">
                <a:solidFill>
                  <a:srgbClr val="282828"/>
                </a:solidFill>
                <a:latin typeface="Arial"/>
                <a:cs typeface="Arial"/>
              </a:rPr>
              <a:t>because 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we </a:t>
            </a:r>
            <a:r>
              <a:rPr sz="1091" spc="41" dirty="0">
                <a:solidFill>
                  <a:srgbClr val="282828"/>
                </a:solidFill>
                <a:latin typeface="Arial"/>
                <a:cs typeface="Arial"/>
              </a:rPr>
              <a:t>will </a:t>
            </a:r>
            <a:r>
              <a:rPr sz="1091" spc="-29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58" dirty="0">
                <a:solidFill>
                  <a:srgbClr val="282828"/>
                </a:solidFill>
                <a:latin typeface="Arial"/>
                <a:cs typeface="Arial"/>
              </a:rPr>
              <a:t>not</a:t>
            </a:r>
            <a:r>
              <a:rPr sz="1091" spc="6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24" dirty="0">
                <a:solidFill>
                  <a:srgbClr val="282828"/>
                </a:solidFill>
                <a:latin typeface="Arial"/>
                <a:cs typeface="Arial"/>
              </a:rPr>
              <a:t>accept</a:t>
            </a: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10" dirty="0">
                <a:solidFill>
                  <a:srgbClr val="282828"/>
                </a:solidFill>
                <a:latin typeface="Arial"/>
                <a:cs typeface="Arial"/>
              </a:rPr>
              <a:t>systemic</a:t>
            </a:r>
            <a:r>
              <a:rPr sz="1091" spc="92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17" dirty="0">
                <a:solidFill>
                  <a:srgbClr val="282828"/>
                </a:solidFill>
                <a:latin typeface="Arial"/>
                <a:cs typeface="Arial"/>
              </a:rPr>
              <a:t>racism </a:t>
            </a:r>
            <a:r>
              <a:rPr sz="1091" spc="-29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44" dirty="0">
                <a:solidFill>
                  <a:srgbClr val="282828"/>
                </a:solidFill>
                <a:latin typeface="Arial"/>
                <a:cs typeface="Arial"/>
              </a:rPr>
              <a:t>an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d</a:t>
            </a:r>
            <a:r>
              <a:rPr sz="1091" spc="17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10" dirty="0">
                <a:solidFill>
                  <a:srgbClr val="282828"/>
                </a:solidFill>
                <a:latin typeface="Arial"/>
                <a:cs typeface="Arial"/>
              </a:rPr>
              <a:t>bia</a:t>
            </a:r>
            <a:r>
              <a:rPr sz="1091" spc="17" dirty="0">
                <a:solidFill>
                  <a:srgbClr val="282828"/>
                </a:solidFill>
                <a:latin typeface="Arial"/>
                <a:cs typeface="Arial"/>
              </a:rPr>
              <a:t>s</a:t>
            </a:r>
            <a:r>
              <a:rPr sz="1091" spc="20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-20" dirty="0">
                <a:solidFill>
                  <a:srgbClr val="282828"/>
                </a:solidFill>
                <a:latin typeface="Arial"/>
                <a:cs typeface="Arial"/>
              </a:rPr>
              <a:t>a</a:t>
            </a:r>
            <a:r>
              <a:rPr sz="1091" spc="-17" dirty="0">
                <a:solidFill>
                  <a:srgbClr val="282828"/>
                </a:solidFill>
                <a:latin typeface="Arial"/>
                <a:cs typeface="Arial"/>
              </a:rPr>
              <a:t>s</a:t>
            </a:r>
            <a:r>
              <a:rPr sz="1091" spc="-72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51" dirty="0">
                <a:solidFill>
                  <a:srgbClr val="282828"/>
                </a:solidFill>
                <a:latin typeface="Arial"/>
                <a:cs typeface="Arial"/>
              </a:rPr>
              <a:t>jus</a:t>
            </a:r>
            <a:r>
              <a:rPr sz="1091" spc="34" dirty="0">
                <a:solidFill>
                  <a:srgbClr val="282828"/>
                </a:solidFill>
                <a:latin typeface="Arial"/>
                <a:cs typeface="Arial"/>
              </a:rPr>
              <a:t>t</a:t>
            </a:r>
            <a:r>
              <a:rPr sz="1091" spc="58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par</a:t>
            </a: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t</a:t>
            </a:r>
            <a:r>
              <a:rPr sz="1091" spc="5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58" dirty="0">
                <a:solidFill>
                  <a:srgbClr val="282828"/>
                </a:solidFill>
                <a:latin typeface="Arial"/>
                <a:cs typeface="Arial"/>
              </a:rPr>
              <a:t>o</a:t>
            </a:r>
            <a:r>
              <a:rPr sz="1091" spc="31" dirty="0">
                <a:solidFill>
                  <a:srgbClr val="282828"/>
                </a:solidFill>
                <a:latin typeface="Arial"/>
                <a:cs typeface="Arial"/>
              </a:rPr>
              <a:t>f</a:t>
            </a:r>
            <a:r>
              <a:rPr sz="1091" spc="58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41" dirty="0">
                <a:solidFill>
                  <a:srgbClr val="282828"/>
                </a:solidFill>
                <a:latin typeface="Arial"/>
                <a:cs typeface="Arial"/>
              </a:rPr>
              <a:t>our  national </a:t>
            </a:r>
            <a:r>
              <a:rPr sz="1091" spc="51" dirty="0">
                <a:solidFill>
                  <a:srgbClr val="282828"/>
                </a:solidFill>
                <a:latin typeface="Arial"/>
                <a:cs typeface="Arial"/>
              </a:rPr>
              <a:t>condition. </a:t>
            </a:r>
            <a:r>
              <a:rPr sz="1091" spc="-3" dirty="0">
                <a:solidFill>
                  <a:srgbClr val="282828"/>
                </a:solidFill>
                <a:latin typeface="Arial"/>
                <a:cs typeface="Arial"/>
              </a:rPr>
              <a:t>Black </a:t>
            </a:r>
            <a:r>
              <a:rPr sz="109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091" spc="-24" dirty="0">
                <a:solidFill>
                  <a:srgbClr val="161616"/>
                </a:solidFill>
                <a:latin typeface="Arial"/>
                <a:cs typeface="Arial"/>
              </a:rPr>
              <a:t>Lives</a:t>
            </a:r>
            <a:r>
              <a:rPr sz="1091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091" spc="48" dirty="0">
                <a:solidFill>
                  <a:srgbClr val="282828"/>
                </a:solidFill>
                <a:latin typeface="Arial"/>
                <a:cs typeface="Arial"/>
              </a:rPr>
              <a:t>Matter.</a:t>
            </a:r>
            <a:endParaRPr sz="1091">
              <a:solidFill>
                <a:prstClr val="black"/>
              </a:solidFill>
              <a:latin typeface="Arial"/>
              <a:cs typeface="Arial"/>
            </a:endParaRPr>
          </a:p>
          <a:p>
            <a:pPr marL="9092" defTabSz="623438">
              <a:spcBef>
                <a:spcPts val="951"/>
              </a:spcBef>
            </a:pPr>
            <a:r>
              <a:rPr sz="716" spc="14" dirty="0">
                <a:solidFill>
                  <a:srgbClr val="858A90"/>
                </a:solidFill>
                <a:latin typeface="Arial"/>
                <a:cs typeface="Arial"/>
              </a:rPr>
              <a:t>2:3</a:t>
            </a:r>
            <a:r>
              <a:rPr sz="716" spc="20" dirty="0">
                <a:solidFill>
                  <a:srgbClr val="858A90"/>
                </a:solidFill>
                <a:latin typeface="Arial"/>
                <a:cs typeface="Arial"/>
              </a:rPr>
              <a:t>7</a:t>
            </a:r>
            <a:r>
              <a:rPr sz="716" spc="-27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34" dirty="0">
                <a:solidFill>
                  <a:srgbClr val="858A90"/>
                </a:solidFill>
                <a:latin typeface="Arial"/>
                <a:cs typeface="Arial"/>
              </a:rPr>
              <a:t>P</a:t>
            </a:r>
            <a:r>
              <a:rPr sz="716" spc="48" dirty="0">
                <a:solidFill>
                  <a:srgbClr val="858A90"/>
                </a:solidFill>
                <a:latin typeface="Arial"/>
                <a:cs typeface="Arial"/>
              </a:rPr>
              <a:t>M</a:t>
            </a:r>
            <a:r>
              <a:rPr sz="716" spc="-48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-65" dirty="0">
                <a:solidFill>
                  <a:srgbClr val="858A90"/>
                </a:solidFill>
                <a:latin typeface="Arial"/>
                <a:cs typeface="Arial"/>
              </a:rPr>
              <a:t>•</a:t>
            </a:r>
            <a:r>
              <a:rPr sz="716" spc="-31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17" dirty="0">
                <a:solidFill>
                  <a:srgbClr val="858A90"/>
                </a:solidFill>
                <a:latin typeface="Arial"/>
                <a:cs typeface="Arial"/>
              </a:rPr>
              <a:t>Jun</a:t>
            </a:r>
            <a:r>
              <a:rPr sz="716" spc="-27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24" dirty="0">
                <a:solidFill>
                  <a:srgbClr val="858A90"/>
                </a:solidFill>
                <a:latin typeface="Arial"/>
                <a:cs typeface="Arial"/>
              </a:rPr>
              <a:t>7</a:t>
            </a:r>
            <a:r>
              <a:rPr sz="716" spc="14" dirty="0">
                <a:solidFill>
                  <a:srgbClr val="858A90"/>
                </a:solidFill>
                <a:latin typeface="Arial"/>
                <a:cs typeface="Arial"/>
              </a:rPr>
              <a:t>,</a:t>
            </a:r>
            <a:r>
              <a:rPr sz="716" spc="-41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10" dirty="0">
                <a:solidFill>
                  <a:srgbClr val="858A90"/>
                </a:solidFill>
                <a:latin typeface="Arial"/>
                <a:cs typeface="Arial"/>
              </a:rPr>
              <a:t>202</a:t>
            </a:r>
            <a:r>
              <a:rPr sz="716" spc="14" dirty="0">
                <a:solidFill>
                  <a:srgbClr val="858A90"/>
                </a:solidFill>
                <a:latin typeface="Arial"/>
                <a:cs typeface="Arial"/>
              </a:rPr>
              <a:t>0</a:t>
            </a:r>
            <a:r>
              <a:rPr sz="716" spc="34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-65" dirty="0">
                <a:solidFill>
                  <a:srgbClr val="858A90"/>
                </a:solidFill>
                <a:latin typeface="Arial"/>
                <a:cs typeface="Arial"/>
              </a:rPr>
              <a:t>•</a:t>
            </a:r>
            <a:r>
              <a:rPr sz="716" spc="41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716" spc="27" dirty="0">
                <a:solidFill>
                  <a:srgbClr val="3DA3DB"/>
                </a:solidFill>
                <a:latin typeface="Arial"/>
                <a:cs typeface="Arial"/>
              </a:rPr>
              <a:t>T</a:t>
            </a:r>
            <a:r>
              <a:rPr sz="716" spc="-99" dirty="0">
                <a:solidFill>
                  <a:srgbClr val="3DA3DB"/>
                </a:solidFill>
                <a:latin typeface="Arial"/>
                <a:cs typeface="Arial"/>
              </a:rPr>
              <a:t>w</a:t>
            </a:r>
            <a:r>
              <a:rPr sz="716" spc="7" dirty="0">
                <a:solidFill>
                  <a:srgbClr val="6E9EB8"/>
                </a:solidFill>
                <a:latin typeface="Arial"/>
                <a:cs typeface="Arial"/>
              </a:rPr>
              <a:t>it</a:t>
            </a:r>
            <a:r>
              <a:rPr sz="716" spc="14" dirty="0">
                <a:solidFill>
                  <a:srgbClr val="6E9EB8"/>
                </a:solidFill>
                <a:latin typeface="Arial"/>
                <a:cs typeface="Arial"/>
              </a:rPr>
              <a:t>t</a:t>
            </a:r>
            <a:r>
              <a:rPr sz="716" spc="-58" dirty="0">
                <a:solidFill>
                  <a:srgbClr val="6E9EB8"/>
                </a:solidFill>
                <a:latin typeface="Arial"/>
                <a:cs typeface="Arial"/>
              </a:rPr>
              <a:t> </a:t>
            </a:r>
            <a:r>
              <a:rPr sz="716" spc="24" dirty="0">
                <a:solidFill>
                  <a:srgbClr val="6E9EB8"/>
                </a:solidFill>
                <a:latin typeface="Arial"/>
                <a:cs typeface="Arial"/>
              </a:rPr>
              <a:t>e</a:t>
            </a:r>
            <a:r>
              <a:rPr sz="716" spc="17" dirty="0">
                <a:solidFill>
                  <a:srgbClr val="6E9EB8"/>
                </a:solidFill>
                <a:latin typeface="Arial"/>
                <a:cs typeface="Arial"/>
              </a:rPr>
              <a:t>r</a:t>
            </a:r>
            <a:r>
              <a:rPr sz="716" spc="-10" dirty="0">
                <a:solidFill>
                  <a:srgbClr val="6E9EB8"/>
                </a:solidFill>
                <a:latin typeface="Arial"/>
                <a:cs typeface="Arial"/>
              </a:rPr>
              <a:t> </a:t>
            </a:r>
            <a:r>
              <a:rPr sz="716" spc="17" dirty="0">
                <a:solidFill>
                  <a:srgbClr val="56A1CA"/>
                </a:solidFill>
                <a:latin typeface="Arial"/>
                <a:cs typeface="Arial"/>
              </a:rPr>
              <a:t>for</a:t>
            </a:r>
            <a:r>
              <a:rPr sz="716" spc="58" dirty="0">
                <a:solidFill>
                  <a:srgbClr val="56A1CA"/>
                </a:solidFill>
                <a:latin typeface="Arial"/>
                <a:cs typeface="Arial"/>
              </a:rPr>
              <a:t> </a:t>
            </a:r>
            <a:r>
              <a:rPr sz="716" spc="17" dirty="0">
                <a:solidFill>
                  <a:srgbClr val="56A1CA"/>
                </a:solidFill>
                <a:latin typeface="Arial"/>
                <a:cs typeface="Arial"/>
              </a:rPr>
              <a:t>iPhone</a:t>
            </a:r>
            <a:endParaRPr sz="71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88575" y="3196617"/>
            <a:ext cx="597477" cy="119339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716" b="1" spc="20" dirty="0">
                <a:solidFill>
                  <a:srgbClr val="161616"/>
                </a:solidFill>
                <a:latin typeface="Arial"/>
                <a:cs typeface="Arial"/>
              </a:rPr>
              <a:t>749</a:t>
            </a:r>
            <a:r>
              <a:rPr sz="716" b="1" spc="3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716" dirty="0">
                <a:solidFill>
                  <a:srgbClr val="858A90"/>
                </a:solidFill>
                <a:latin typeface="Arial"/>
                <a:cs typeface="Arial"/>
              </a:rPr>
              <a:t>Retweets</a:t>
            </a:r>
            <a:endParaRPr sz="71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04893" y="3196617"/>
            <a:ext cx="455035" cy="119339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716" b="1" spc="10" dirty="0">
                <a:solidFill>
                  <a:srgbClr val="161616"/>
                </a:solidFill>
                <a:latin typeface="Arial"/>
                <a:cs typeface="Arial"/>
              </a:rPr>
              <a:t>3.6K</a:t>
            </a:r>
            <a:r>
              <a:rPr sz="716" b="1" spc="-27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716" spc="-7" dirty="0">
                <a:solidFill>
                  <a:srgbClr val="858A90"/>
                </a:solidFill>
                <a:latin typeface="Arial"/>
                <a:cs typeface="Arial"/>
              </a:rPr>
              <a:t>Likes</a:t>
            </a:r>
            <a:endParaRPr sz="71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88470" y="3479301"/>
            <a:ext cx="114733" cy="20320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1261" spc="65" dirty="0">
                <a:solidFill>
                  <a:srgbClr val="858A90"/>
                </a:solidFill>
                <a:latin typeface="Arial"/>
                <a:cs typeface="Arial"/>
              </a:rPr>
              <a:t>0</a:t>
            </a:r>
            <a:endParaRPr sz="126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40655" y="3796776"/>
            <a:ext cx="991466" cy="103694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443" b="1" spc="7" dirty="0">
                <a:solidFill>
                  <a:srgbClr val="282828"/>
                </a:solidFill>
                <a:latin typeface="Arial"/>
                <a:cs typeface="Arial"/>
              </a:rPr>
              <a:t>,</a:t>
            </a:r>
            <a:r>
              <a:rPr sz="443" b="1" spc="14" dirty="0">
                <a:solidFill>
                  <a:srgbClr val="282828"/>
                </a:solidFill>
                <a:latin typeface="Arial"/>
                <a:cs typeface="Arial"/>
              </a:rPr>
              <a:t>:</a:t>
            </a:r>
            <a:r>
              <a:rPr sz="443" b="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-3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7" dirty="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sz="443" b="1" spc="10" dirty="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sz="443" b="1" spc="-51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443" b="1" spc="7" dirty="0">
                <a:solidFill>
                  <a:srgbClr val="424242"/>
                </a:solidFill>
                <a:latin typeface="Arial"/>
                <a:cs typeface="Arial"/>
              </a:rPr>
              <a:t>.,</a:t>
            </a:r>
            <a:r>
              <a:rPr sz="443" b="1" spc="-17" dirty="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sz="443" b="1" spc="7" dirty="0">
                <a:solidFill>
                  <a:srgbClr val="282828"/>
                </a:solidFill>
                <a:latin typeface="Arial"/>
                <a:cs typeface="Arial"/>
              </a:rPr>
              <a:t>..</a:t>
            </a:r>
            <a:r>
              <a:rPr sz="443" b="1" spc="-24" dirty="0">
                <a:solidFill>
                  <a:srgbClr val="282828"/>
                </a:solidFill>
                <a:latin typeface="Arial"/>
                <a:cs typeface="Arial"/>
              </a:rPr>
              <a:t>,</a:t>
            </a:r>
            <a:r>
              <a:rPr sz="443" b="1" spc="14" dirty="0">
                <a:solidFill>
                  <a:srgbClr val="424242"/>
                </a:solidFill>
                <a:latin typeface="Arial"/>
                <a:cs typeface="Arial"/>
              </a:rPr>
              <a:t>;</a:t>
            </a:r>
            <a:r>
              <a:rPr sz="443" b="1" spc="-34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443" b="1" spc="7" dirty="0">
                <a:solidFill>
                  <a:srgbClr val="282828"/>
                </a:solidFill>
                <a:latin typeface="Arial"/>
                <a:cs typeface="Arial"/>
              </a:rPr>
              <a:t>,..</a:t>
            </a:r>
            <a:r>
              <a:rPr sz="443" b="1" spc="24" dirty="0">
                <a:solidFill>
                  <a:srgbClr val="282828"/>
                </a:solidFill>
                <a:latin typeface="Arial"/>
                <a:cs typeface="Arial"/>
              </a:rPr>
              <a:t>o</a:t>
            </a:r>
            <a:r>
              <a:rPr sz="443" b="1" spc="37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20" dirty="0">
                <a:solidFill>
                  <a:srgbClr val="282828"/>
                </a:solidFill>
                <a:latin typeface="Arial"/>
                <a:cs typeface="Arial"/>
              </a:rPr>
              <a:t>c</a:t>
            </a:r>
            <a:r>
              <a:rPr sz="443" b="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-55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14" dirty="0">
                <a:solidFill>
                  <a:srgbClr val="282828"/>
                </a:solidFill>
                <a:latin typeface="Arial"/>
                <a:cs typeface="Arial"/>
              </a:rPr>
              <a:t>A</a:t>
            </a:r>
            <a:r>
              <a:rPr sz="443" b="1" spc="-37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17" dirty="0">
                <a:solidFill>
                  <a:srgbClr val="282828"/>
                </a:solidFill>
                <a:latin typeface="Arial"/>
                <a:cs typeface="Arial"/>
              </a:rPr>
              <a:t>O</a:t>
            </a:r>
            <a:r>
              <a:rPr sz="443" b="1" spc="-3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7" dirty="0">
                <a:solidFill>
                  <a:srgbClr val="282828"/>
                </a:solidFill>
                <a:latin typeface="Arial"/>
                <a:cs typeface="Arial"/>
              </a:rPr>
              <a:t>t:</a:t>
            </a:r>
            <a:r>
              <a:rPr sz="443" b="1" spc="-10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7" dirty="0">
                <a:solidFill>
                  <a:srgbClr val="282828"/>
                </a:solidFill>
                <a:latin typeface="Arial"/>
                <a:cs typeface="Arial"/>
              </a:rPr>
              <a:t>")</a:t>
            </a:r>
            <a:r>
              <a:rPr sz="443" b="1" spc="-55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spc="14" dirty="0">
                <a:solidFill>
                  <a:srgbClr val="282828"/>
                </a:solidFill>
                <a:latin typeface="Arial"/>
                <a:cs typeface="Arial"/>
              </a:rPr>
              <a:t>C</a:t>
            </a:r>
            <a:r>
              <a:rPr sz="443" b="1" spc="-51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443" b="1" dirty="0">
                <a:solidFill>
                  <a:srgbClr val="282828"/>
                </a:solidFill>
                <a:latin typeface="Arial"/>
                <a:cs typeface="Arial"/>
              </a:rPr>
              <a:t>'</a:t>
            </a:r>
            <a:r>
              <a:rPr sz="443" b="1" spc="10" dirty="0">
                <a:solidFill>
                  <a:srgbClr val="282828"/>
                </a:solidFill>
                <a:latin typeface="Arial"/>
                <a:cs typeface="Arial"/>
              </a:rPr>
              <a:t>7</a:t>
            </a:r>
            <a:r>
              <a:rPr sz="443" b="1" dirty="0">
                <a:solidFill>
                  <a:srgbClr val="282828"/>
                </a:solidFill>
                <a:latin typeface="Arial"/>
                <a:cs typeface="Arial"/>
              </a:rPr>
              <a:t>  </a:t>
            </a:r>
            <a:r>
              <a:rPr sz="443" b="1" spc="-7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614" spc="31" dirty="0">
                <a:solidFill>
                  <a:srgbClr val="858A90"/>
                </a:solidFill>
                <a:latin typeface="Times New Roman"/>
                <a:cs typeface="Times New Roman"/>
              </a:rPr>
              <a:t>rn,r:..</a:t>
            </a:r>
            <a:endParaRPr sz="614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418761" y="3796776"/>
            <a:ext cx="260639" cy="103694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614" spc="24" dirty="0">
                <a:solidFill>
                  <a:srgbClr val="858A90"/>
                </a:solidFill>
                <a:latin typeface="Times New Roman"/>
                <a:cs typeface="Times New Roman"/>
              </a:rPr>
              <a:t>.</a:t>
            </a:r>
            <a:r>
              <a:rPr sz="614" spc="153" dirty="0">
                <a:solidFill>
                  <a:srgbClr val="858A90"/>
                </a:solidFill>
                <a:latin typeface="Times New Roman"/>
                <a:cs typeface="Times New Roman"/>
              </a:rPr>
              <a:t> </a:t>
            </a:r>
            <a:r>
              <a:rPr sz="409" spc="37" dirty="0">
                <a:solidFill>
                  <a:srgbClr val="6B7479"/>
                </a:solidFill>
                <a:latin typeface="Arial"/>
                <a:cs typeface="Arial"/>
              </a:rPr>
              <a:t>I</a:t>
            </a:r>
            <a:r>
              <a:rPr sz="409" spc="37" dirty="0">
                <a:solidFill>
                  <a:srgbClr val="858A90"/>
                </a:solidFill>
                <a:latin typeface="Arial"/>
                <a:cs typeface="Arial"/>
              </a:rPr>
              <a:t>,</a:t>
            </a:r>
            <a:r>
              <a:rPr sz="409" spc="17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409" spc="24" dirty="0">
                <a:solidFill>
                  <a:srgbClr val="858A90"/>
                </a:solidFill>
                <a:latin typeface="Arial"/>
                <a:cs typeface="Arial"/>
              </a:rPr>
              <a:t>,...</a:t>
            </a:r>
            <a:r>
              <a:rPr sz="409" spc="-7" dirty="0">
                <a:solidFill>
                  <a:srgbClr val="858A90"/>
                </a:solidFill>
                <a:latin typeface="Arial"/>
                <a:cs typeface="Arial"/>
              </a:rPr>
              <a:t> </a:t>
            </a:r>
            <a:r>
              <a:rPr sz="409" spc="34" dirty="0">
                <a:solidFill>
                  <a:srgbClr val="858A90"/>
                </a:solidFill>
                <a:latin typeface="Arial"/>
                <a:cs typeface="Arial"/>
              </a:rPr>
              <a:t>7</a:t>
            </a:r>
            <a:endParaRPr sz="40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836174" y="3761985"/>
            <a:ext cx="287482" cy="129855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  <a:tabLst>
                <a:tab pos="214307" algn="l"/>
              </a:tabLst>
            </a:pPr>
            <a:r>
              <a:rPr sz="682" spc="27" dirty="0">
                <a:solidFill>
                  <a:srgbClr val="858A90"/>
                </a:solidFill>
                <a:latin typeface="Times New Roman"/>
                <a:cs typeface="Times New Roman"/>
              </a:rPr>
              <a:t>,,,	</a:t>
            </a:r>
            <a:r>
              <a:rPr sz="784" spc="-72" dirty="0">
                <a:solidFill>
                  <a:srgbClr val="424242"/>
                </a:solidFill>
                <a:latin typeface="Times New Roman"/>
                <a:cs typeface="Times New Roman"/>
              </a:rPr>
              <a:t>....</a:t>
            </a: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2364</Words>
  <Application>Microsoft Office PowerPoint</Application>
  <PresentationFormat>Widescreen</PresentationFormat>
  <Paragraphs>519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Courier New</vt:lpstr>
      <vt:lpstr>Georgia</vt:lpstr>
      <vt:lpstr>Open Sans</vt:lpstr>
      <vt:lpstr>Symbol</vt:lpstr>
      <vt:lpstr>Times New Roman</vt:lpstr>
      <vt:lpstr>Office Theme</vt:lpstr>
      <vt:lpstr>1_Office Theme</vt:lpstr>
      <vt:lpstr>4_Office Theme</vt:lpstr>
      <vt:lpstr>  THE RELATIONSHIP BETWEEN THE U.S.GOVERNMENT   AND THE INDIVIDUAL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Governor Phil Murphy0 @GovMurphy</vt:lpstr>
      <vt:lpstr>Drop charges against protest  organizers who violated coronavirus lockdowns, N.J. 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Brown</dc:creator>
  <cp:lastModifiedBy>Catherine Brown</cp:lastModifiedBy>
  <cp:revision>25</cp:revision>
  <dcterms:created xsi:type="dcterms:W3CDTF">2021-06-15T15:17:44Z</dcterms:created>
  <dcterms:modified xsi:type="dcterms:W3CDTF">2022-07-26T16:12:40Z</dcterms:modified>
</cp:coreProperties>
</file>