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6" r:id="rId3"/>
    <p:sldMasterId id="2147483672" r:id="rId4"/>
    <p:sldMasterId id="2147483678" r:id="rId5"/>
    <p:sldMasterId id="2147483684" r:id="rId6"/>
    <p:sldMasterId id="2147483690" r:id="rId7"/>
  </p:sldMasterIdLst>
  <p:sldIdLst>
    <p:sldId id="256" r:id="rId8"/>
    <p:sldId id="257" r:id="rId9"/>
    <p:sldId id="261" r:id="rId10"/>
    <p:sldId id="263" r:id="rId11"/>
    <p:sldId id="273" r:id="rId12"/>
    <p:sldId id="274" r:id="rId13"/>
    <p:sldId id="258" r:id="rId14"/>
    <p:sldId id="260" r:id="rId15"/>
    <p:sldId id="259" r:id="rId16"/>
    <p:sldId id="265" r:id="rId17"/>
    <p:sldId id="271" r:id="rId18"/>
    <p:sldId id="267" r:id="rId19"/>
    <p:sldId id="268" r:id="rId20"/>
    <p:sldId id="269" r:id="rId21"/>
    <p:sldId id="27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D2B99-29FE-4594-BBD2-67DA26A63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0FE4D-5BE4-48D9-A3D4-D8C12C21D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7C2B5-7B72-4EAB-9340-1652E90DE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5B58F-3E47-4BF2-8C22-5A140FC1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31BA-94E4-422D-A1E0-9FB1E51C9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6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3EAC7-8255-4177-9A06-46C8FAB35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1BC39A-B4AD-4C18-9291-719C44A63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583C4-D9A3-43AC-89C5-A39D29656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808DE-E189-4481-89FE-11EB0B12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9FB1-7728-4C5B-90B9-15164D5A9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9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CBAD25-9245-48EA-9B7B-75A5667B6F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6EF5EA-2752-4D7E-809C-573D1B5D7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D5316-F49F-4C3B-9DDE-64E1CE295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53EBB-3BB7-40EF-8C3F-A0DCB85F3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CAFB4-5C3C-4757-A2F2-991C350E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92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9409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8472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2205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147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9843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4837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2448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08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A6413-5977-4A0F-9C9C-5F1EC065C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B11AE-B9AD-4A77-AA89-8FEFA63A9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818C8-A97C-46F1-80DB-DE455C7A0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22A5C-A1F5-4F97-87A2-91880FB65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B3528-3E85-40ED-8F8A-A63CC44A6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086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53603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8385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5147" y="2125980"/>
            <a:ext cx="103716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30294" y="3840480"/>
            <a:ext cx="85413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59577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10881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0097" y="1577340"/>
            <a:ext cx="53078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4009" y="1577340"/>
            <a:ext cx="53078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8229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85477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31582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1451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8735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1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1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352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EF40A-9210-4CB2-8C8E-B2C25C389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94EEB-12D0-4444-9DCB-8517B72B4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F41E3-7704-4529-8149-34C808961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D8323-CE8A-429C-AC81-768EB91BF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83566-6AE0-451E-B181-406014D4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398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01916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318518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5355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73020" y="701040"/>
            <a:ext cx="8645961" cy="251736"/>
          </a:xfrm>
        </p:spPr>
        <p:txBody>
          <a:bodyPr lIns="0" tIns="0" rIns="0" bIns="0"/>
          <a:lstStyle>
            <a:lvl1pPr>
              <a:defRPr sz="1636" b="1" i="0">
                <a:solidFill>
                  <a:srgbClr val="2A2A2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939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73020" y="701040"/>
            <a:ext cx="8645961" cy="251736"/>
          </a:xfrm>
        </p:spPr>
        <p:txBody>
          <a:bodyPr lIns="0" tIns="0" rIns="0" bIns="0"/>
          <a:lstStyle>
            <a:lvl1pPr>
              <a:defRPr sz="1636" b="1" i="0">
                <a:solidFill>
                  <a:srgbClr val="2A2A2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72506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73020" y="701040"/>
            <a:ext cx="8645961" cy="251736"/>
          </a:xfrm>
        </p:spPr>
        <p:txBody>
          <a:bodyPr lIns="0" tIns="0" rIns="0" bIns="0"/>
          <a:lstStyle>
            <a:lvl1pPr>
              <a:defRPr sz="1636" b="1" i="0">
                <a:solidFill>
                  <a:srgbClr val="2A2A2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18479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75828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05782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50530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493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53EE-5433-4ED8-A002-485936D1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65A6D-165A-48C1-B6F1-E6EFD6D1D9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8FD95B-7AA9-44FE-902F-0D15A4C63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B5734A-3BE1-4B73-BC71-0CFE2389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CE2916-31D7-4530-839F-763CEA00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318CC-4DB1-48DC-8967-0D42379A1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968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62483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230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FE457-50A1-4106-BD3E-41C82C0C0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84AD4-7479-4A23-9EF6-996CE8632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1F386C-31CD-47F9-9D0C-7EDEF2240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3DE0EE-6224-4B32-B90B-CDF68890D5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7C5E5-6761-497A-BD30-7C2C440592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083293-2EE5-48F8-8EE7-079F1F9BC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102C11-D708-4771-BE21-DD2766138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0775B5-707C-4E64-978F-30B0CB8D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5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41172-F74D-4136-B075-A8CC3F826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F6AED0-1649-4CD0-A5DF-606641372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C954FC-6F02-43E4-95FF-1C1BA60C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6590-639F-4D92-87DE-A7C790FE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2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14BADA-6E73-4017-846E-D6996A95D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BF2D70-B750-4163-BBFE-B4BC9B854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820071-0FC6-486E-996E-52286C81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0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A4D13-FDD9-4036-A851-10C7F2BD1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6772B-9066-49E9-8039-29E3136ED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738A5-61BE-4F70-8A31-EDCD03179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6C049-9CD2-4E6B-B968-9717C1D7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DD3D-7029-47D9-9C0F-C803FCCB8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95FBD-C30C-4D06-9F3F-E47F5AF15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8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88D2E-E5D4-4B72-B98B-883444C1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4A9EED-5EF4-4256-A312-BAC342CB59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92FA5-7F17-4AD1-B724-4AA28165D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301F9-5F20-424D-A336-2513036F3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80C9-4283-412B-A586-BDBF56463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5229D-8652-4834-8A43-45B8D63DA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1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10" Type="http://schemas.openxmlformats.org/officeDocument/2006/relationships/image" Target="../media/image5.jpg"/><Relationship Id="rId4" Type="http://schemas.openxmlformats.org/officeDocument/2006/relationships/slideLayout" Target="../slideLayouts/slideLayout30.xml"/><Relationship Id="rId9" Type="http://schemas.openxmlformats.org/officeDocument/2006/relationships/image" Target="../media/image4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CA130E-309E-446D-95AA-823808446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48E56D-D1A7-4C0B-B3BF-9A7B1D21A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EBF84-9C41-4CB7-9CC2-75B090C8DC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351B1-3EE1-4CF1-8745-E1AF953E07E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C6240-980A-4593-B38E-73223AE85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FA2DD-9966-4EB7-A486-E429F60D2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914BD-5FE4-43DF-8B08-7DAD18C5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2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174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178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00734" y="0"/>
            <a:ext cx="1089365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0098" y="274320"/>
            <a:ext cx="109817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0098" y="1577340"/>
            <a:ext cx="109817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8667" y="6377940"/>
            <a:ext cx="390462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0097" y="6377940"/>
            <a:ext cx="280645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5412" y="6377940"/>
            <a:ext cx="280645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51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688074" y="380875"/>
            <a:ext cx="3499371" cy="647601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" y="0"/>
            <a:ext cx="8758762" cy="683890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905409" y="62567"/>
            <a:ext cx="497526" cy="53296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480099" y="6776203"/>
            <a:ext cx="2676610" cy="6270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1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867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72470">
        <a:defRPr>
          <a:latin typeface="+mn-lt"/>
          <a:ea typeface="+mn-ea"/>
          <a:cs typeface="+mn-cs"/>
        </a:defRPr>
      </a:lvl2pPr>
      <a:lvl3pPr marL="944941">
        <a:defRPr>
          <a:latin typeface="+mn-lt"/>
          <a:ea typeface="+mn-ea"/>
          <a:cs typeface="+mn-cs"/>
        </a:defRPr>
      </a:lvl3pPr>
      <a:lvl4pPr marL="1417411">
        <a:defRPr>
          <a:latin typeface="+mn-lt"/>
          <a:ea typeface="+mn-ea"/>
          <a:cs typeface="+mn-cs"/>
        </a:defRPr>
      </a:lvl4pPr>
      <a:lvl5pPr marL="1889882">
        <a:defRPr>
          <a:latin typeface="+mn-lt"/>
          <a:ea typeface="+mn-ea"/>
          <a:cs typeface="+mn-cs"/>
        </a:defRPr>
      </a:lvl5pPr>
      <a:lvl6pPr marL="2362352">
        <a:defRPr>
          <a:latin typeface="+mn-lt"/>
          <a:ea typeface="+mn-ea"/>
          <a:cs typeface="+mn-cs"/>
        </a:defRPr>
      </a:lvl6pPr>
      <a:lvl7pPr marL="2834823">
        <a:defRPr>
          <a:latin typeface="+mn-lt"/>
          <a:ea typeface="+mn-ea"/>
          <a:cs typeface="+mn-cs"/>
        </a:defRPr>
      </a:lvl7pPr>
      <a:lvl8pPr marL="3307293">
        <a:defRPr>
          <a:latin typeface="+mn-lt"/>
          <a:ea typeface="+mn-ea"/>
          <a:cs typeface="+mn-cs"/>
        </a:defRPr>
      </a:lvl8pPr>
      <a:lvl9pPr marL="377976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72470">
        <a:defRPr>
          <a:latin typeface="+mn-lt"/>
          <a:ea typeface="+mn-ea"/>
          <a:cs typeface="+mn-cs"/>
        </a:defRPr>
      </a:lvl2pPr>
      <a:lvl3pPr marL="944941">
        <a:defRPr>
          <a:latin typeface="+mn-lt"/>
          <a:ea typeface="+mn-ea"/>
          <a:cs typeface="+mn-cs"/>
        </a:defRPr>
      </a:lvl3pPr>
      <a:lvl4pPr marL="1417411">
        <a:defRPr>
          <a:latin typeface="+mn-lt"/>
          <a:ea typeface="+mn-ea"/>
          <a:cs typeface="+mn-cs"/>
        </a:defRPr>
      </a:lvl4pPr>
      <a:lvl5pPr marL="1889882">
        <a:defRPr>
          <a:latin typeface="+mn-lt"/>
          <a:ea typeface="+mn-ea"/>
          <a:cs typeface="+mn-cs"/>
        </a:defRPr>
      </a:lvl5pPr>
      <a:lvl6pPr marL="2362352">
        <a:defRPr>
          <a:latin typeface="+mn-lt"/>
          <a:ea typeface="+mn-ea"/>
          <a:cs typeface="+mn-cs"/>
        </a:defRPr>
      </a:lvl6pPr>
      <a:lvl7pPr marL="2834823">
        <a:defRPr>
          <a:latin typeface="+mn-lt"/>
          <a:ea typeface="+mn-ea"/>
          <a:cs typeface="+mn-cs"/>
        </a:defRPr>
      </a:lvl7pPr>
      <a:lvl8pPr marL="3307293">
        <a:defRPr>
          <a:latin typeface="+mn-lt"/>
          <a:ea typeface="+mn-ea"/>
          <a:cs typeface="+mn-cs"/>
        </a:defRPr>
      </a:lvl8pPr>
      <a:lvl9pPr marL="3779764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73020" y="701040"/>
            <a:ext cx="864596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A2A2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548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80067" y="2898449"/>
            <a:ext cx="9433859" cy="392690"/>
          </a:xfrm>
          <a:custGeom>
            <a:avLst/>
            <a:gdLst/>
            <a:ahLst/>
            <a:cxnLst/>
            <a:rect l="l" t="t" r="r" b="b"/>
            <a:pathLst>
              <a:path w="6014084" h="575945">
                <a:moveTo>
                  <a:pt x="6013564" y="78689"/>
                </a:moveTo>
                <a:lnTo>
                  <a:pt x="6002032" y="35039"/>
                </a:lnTo>
                <a:lnTo>
                  <a:pt x="5978957" y="0"/>
                </a:lnTo>
                <a:lnTo>
                  <a:pt x="34607" y="0"/>
                </a:lnTo>
                <a:lnTo>
                  <a:pt x="11531" y="35039"/>
                </a:lnTo>
                <a:lnTo>
                  <a:pt x="0" y="78689"/>
                </a:lnTo>
                <a:lnTo>
                  <a:pt x="0" y="125209"/>
                </a:lnTo>
                <a:lnTo>
                  <a:pt x="11531" y="168859"/>
                </a:lnTo>
                <a:lnTo>
                  <a:pt x="28676" y="194919"/>
                </a:lnTo>
                <a:lnTo>
                  <a:pt x="11531" y="220967"/>
                </a:lnTo>
                <a:lnTo>
                  <a:pt x="0" y="264617"/>
                </a:lnTo>
                <a:lnTo>
                  <a:pt x="0" y="311137"/>
                </a:lnTo>
                <a:lnTo>
                  <a:pt x="11531" y="354787"/>
                </a:lnTo>
                <a:lnTo>
                  <a:pt x="28676" y="380847"/>
                </a:lnTo>
                <a:lnTo>
                  <a:pt x="11531" y="406895"/>
                </a:lnTo>
                <a:lnTo>
                  <a:pt x="0" y="450545"/>
                </a:lnTo>
                <a:lnTo>
                  <a:pt x="0" y="497065"/>
                </a:lnTo>
                <a:lnTo>
                  <a:pt x="11531" y="540715"/>
                </a:lnTo>
                <a:lnTo>
                  <a:pt x="34607" y="575767"/>
                </a:lnTo>
                <a:lnTo>
                  <a:pt x="2916783" y="575767"/>
                </a:lnTo>
                <a:lnTo>
                  <a:pt x="2939859" y="540715"/>
                </a:lnTo>
                <a:lnTo>
                  <a:pt x="2951391" y="497065"/>
                </a:lnTo>
                <a:lnTo>
                  <a:pt x="2951391" y="450545"/>
                </a:lnTo>
                <a:lnTo>
                  <a:pt x="2939859" y="406895"/>
                </a:lnTo>
                <a:lnTo>
                  <a:pt x="2928620" y="389839"/>
                </a:lnTo>
                <a:lnTo>
                  <a:pt x="5919457" y="389839"/>
                </a:lnTo>
                <a:lnTo>
                  <a:pt x="5942533" y="354787"/>
                </a:lnTo>
                <a:lnTo>
                  <a:pt x="5954065" y="311137"/>
                </a:lnTo>
                <a:lnTo>
                  <a:pt x="5954065" y="264617"/>
                </a:lnTo>
                <a:lnTo>
                  <a:pt x="5942533" y="220967"/>
                </a:lnTo>
                <a:lnTo>
                  <a:pt x="5931293" y="203911"/>
                </a:lnTo>
                <a:lnTo>
                  <a:pt x="5978957" y="203911"/>
                </a:lnTo>
                <a:lnTo>
                  <a:pt x="6002032" y="168859"/>
                </a:lnTo>
                <a:lnTo>
                  <a:pt x="6013564" y="125209"/>
                </a:lnTo>
                <a:lnTo>
                  <a:pt x="6013564" y="78689"/>
                </a:lnTo>
                <a:close/>
              </a:path>
            </a:pathLst>
          </a:custGeom>
          <a:solidFill>
            <a:srgbClr val="FFD100">
              <a:alpha val="39999"/>
            </a:srgbClr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9883" y="12556"/>
            <a:ext cx="12148171" cy="684544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953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mb.certcivatty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j.com/staff/sammarcus/posts.htm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3.xml"/><Relationship Id="rId5" Type="http://schemas.openxmlformats.org/officeDocument/2006/relationships/hyperlink" Target="https://www.nj.com/politics/2021/06/nj-reveals-massive-52b-surge-in-projected-tax-collections-you-read-that-right.html" TargetMode="External"/><Relationship Id="rId4" Type="http://schemas.openxmlformats.org/officeDocument/2006/relationships/hyperlink" Target="https://www.nj.com/topic/phil-murphy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disoncoalition.org/" TargetMode="Externa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ionalreview.com/2019/09/disregarding-separation-" TargetMode="Externa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F8FF1-24AD-4568-8C19-C43B176040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CONSTITUTION AND THE NEXT THIRTY YEARS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71086A-8C4F-402D-9EBA-6CF1358799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Catherine M. Brown, Esq.</a:t>
            </a:r>
          </a:p>
          <a:p>
            <a:r>
              <a:rPr lang="en-US" dirty="0">
                <a:hlinkClick r:id="rId2"/>
              </a:rPr>
              <a:t>cmb.certcivatty@gmail.com</a:t>
            </a:r>
            <a:endParaRPr lang="en-US" dirty="0"/>
          </a:p>
          <a:p>
            <a:r>
              <a:rPr lang="en-US" dirty="0"/>
              <a:t>© Catherine M. Brown, Esq., All Rights Reserved 2022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816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4796" y="745684"/>
            <a:ext cx="3536806" cy="4066958"/>
          </a:xfrm>
          <a:prstGeom prst="rect">
            <a:avLst/>
          </a:prstGeom>
        </p:spPr>
        <p:txBody>
          <a:bodyPr vert="horz" wrap="square" lIns="0" tIns="18617" rIns="0" bIns="0" rtlCol="0">
            <a:spAutoFit/>
          </a:bodyPr>
          <a:lstStyle/>
          <a:p>
            <a:pPr marL="214307" marR="39398" indent="-433" algn="ctr" defTabSz="623438">
              <a:lnSpc>
                <a:spcPts val="1098"/>
              </a:lnSpc>
              <a:spcBef>
                <a:spcPts val="147"/>
              </a:spcBef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There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 Design Flaw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in The Way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 Supremacy Clause, 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 Judicial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Review and the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Fourteenth Amendment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Work </a:t>
            </a:r>
            <a:r>
              <a:rPr sz="955" b="1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Together?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37"/>
              </a:spcBef>
            </a:pPr>
            <a:endParaRPr sz="784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4085" marR="39398" defTabSz="623438">
              <a:lnSpc>
                <a:spcPts val="941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Current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Supreme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Court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jurisprudence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about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substantive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Due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Process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Fourteenth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 a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broad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power to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invalidate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will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the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people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as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expressed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by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State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legislation.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These impacts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all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worse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because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diminishment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comes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from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government’s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‘least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democratic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branch’;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and,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even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worse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than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that, by only a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bare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majority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vote.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Note that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due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the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Justices’ lifetime tenure,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neither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States,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nor the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people,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nor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other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branches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have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meaningful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opportunity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check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Supreme Court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should it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exercise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its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power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improperly.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4"/>
              </a:spcBef>
            </a:pP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4518" indent="-155859" defTabSz="623438">
              <a:buFontTx/>
              <a:buAutoNum type="alphaLcParenBoth"/>
              <a:tabLst>
                <a:tab pos="164518" algn="l"/>
              </a:tabLst>
            </a:pP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How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Should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the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Supreme</a:t>
            </a:r>
            <a:r>
              <a:rPr sz="818" b="1" i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Court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Decide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if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Right is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Fundamental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7"/>
              </a:spcBef>
              <a:buFontTx/>
              <a:buAutoNum type="alphaLcParenBoth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4518" marR="16452" indent="-155859" defTabSz="623438">
              <a:lnSpc>
                <a:spcPts val="941"/>
              </a:lnSpc>
              <a:buFont typeface="Times New Roman"/>
              <a:buAutoNum type="alphaLcParenBoth"/>
              <a:tabLst>
                <a:tab pos="164518" algn="l"/>
              </a:tabLst>
            </a:pP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Does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Substantive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Due Process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Jurisprudence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Thwart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Search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for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Consensus?</a:t>
            </a:r>
            <a:r>
              <a:rPr sz="818" b="1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Supreme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Court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rulings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enforceable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nationwide.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Whenever the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Court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‘legislates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from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bench’,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especially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via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Fourteenth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it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blocks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policymaking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processes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of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state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legislatures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from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finding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common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ground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issue.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Policymaking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local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level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tailors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governance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to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local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conditions.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All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lost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Supreme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Court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imposes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policy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nationwide,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often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bare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majority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vote,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one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size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does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not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fit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all!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result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growing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discontent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restlessness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that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state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local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political processes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can not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address.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buFontTx/>
              <a:buAutoNum type="alphaLcParenBoth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4518" marR="109102" indent="-155859" algn="just" defTabSz="623438">
              <a:lnSpc>
                <a:spcPts val="941"/>
              </a:lnSpc>
              <a:buFontTx/>
              <a:buAutoNum type="alphaLcParenBoth"/>
              <a:tabLst>
                <a:tab pos="164518" algn="l"/>
              </a:tabLst>
            </a:pP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Where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Should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Policy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Be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Made?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Does Declaring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A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New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– And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Nationwide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- </a:t>
            </a:r>
            <a:r>
              <a:rPr sz="818" b="1" i="1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Fundamental Right Favor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the Rights of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the Minority Over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the Rights of the 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Majority?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buFontTx/>
              <a:buAutoNum type="alphaLcParenBoth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4085" marR="3464" indent="-155859" defTabSz="623438">
              <a:lnSpc>
                <a:spcPts val="941"/>
              </a:lnSpc>
              <a:buFont typeface="Times New Roman"/>
              <a:buAutoNum type="alphaLcParenBoth"/>
              <a:tabLst>
                <a:tab pos="164518" algn="l"/>
              </a:tabLst>
            </a:pP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What Is Moral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Suasion</a:t>
            </a:r>
            <a:r>
              <a:rPr sz="818" b="1" i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Why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Does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It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Matter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 Court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notable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in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that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it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has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no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power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enforce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its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own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rulings;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Branch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function.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 Court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depends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respect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it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has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institution,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called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‘moral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suasion’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ensure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compliance.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Judicial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abuse 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power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reduces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the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public’s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respect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for its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rulings;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which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turn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diminishes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power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Court.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977" y="701040"/>
            <a:ext cx="3320761" cy="759386"/>
          </a:xfrm>
          <a:prstGeom prst="rect">
            <a:avLst/>
          </a:prstGeom>
        </p:spPr>
        <p:txBody>
          <a:bodyPr vert="horz" wrap="square" lIns="0" tIns="28142" rIns="0" bIns="0" rtlCol="0">
            <a:spAutoFit/>
          </a:bodyPr>
          <a:lstStyle/>
          <a:p>
            <a:pPr marL="8659" marR="3464">
              <a:lnSpc>
                <a:spcPts val="1854"/>
              </a:lnSpc>
              <a:spcBef>
                <a:spcPts val="222"/>
              </a:spcBef>
            </a:pPr>
            <a:r>
              <a:rPr spc="24" dirty="0"/>
              <a:t>How</a:t>
            </a:r>
            <a:r>
              <a:rPr spc="75" dirty="0"/>
              <a:t> </a:t>
            </a:r>
            <a:r>
              <a:rPr spc="31" dirty="0"/>
              <a:t>N.J.’s</a:t>
            </a:r>
            <a:r>
              <a:rPr spc="75" dirty="0"/>
              <a:t> </a:t>
            </a:r>
            <a:r>
              <a:rPr spc="31" dirty="0"/>
              <a:t>budget</a:t>
            </a:r>
            <a:r>
              <a:rPr spc="72" dirty="0"/>
              <a:t> </a:t>
            </a:r>
            <a:r>
              <a:rPr spc="27" dirty="0"/>
              <a:t>went</a:t>
            </a:r>
            <a:r>
              <a:rPr spc="75" dirty="0"/>
              <a:t> </a:t>
            </a:r>
            <a:r>
              <a:rPr spc="27" dirty="0"/>
              <a:t>from </a:t>
            </a:r>
            <a:r>
              <a:rPr spc="31" dirty="0"/>
              <a:t> </a:t>
            </a:r>
            <a:r>
              <a:rPr spc="27" dirty="0"/>
              <a:t>rags</a:t>
            </a:r>
            <a:r>
              <a:rPr spc="78" dirty="0"/>
              <a:t> </a:t>
            </a:r>
            <a:r>
              <a:rPr spc="20" dirty="0"/>
              <a:t>to</a:t>
            </a:r>
            <a:r>
              <a:rPr spc="78" dirty="0"/>
              <a:t> </a:t>
            </a:r>
            <a:r>
              <a:rPr spc="31" dirty="0"/>
              <a:t>riches,</a:t>
            </a:r>
            <a:r>
              <a:rPr spc="82" dirty="0"/>
              <a:t> </a:t>
            </a:r>
            <a:r>
              <a:rPr spc="27" dirty="0"/>
              <a:t>just</a:t>
            </a:r>
            <a:r>
              <a:rPr spc="75" dirty="0"/>
              <a:t> </a:t>
            </a:r>
            <a:r>
              <a:rPr spc="20" dirty="0"/>
              <a:t>in</a:t>
            </a:r>
            <a:r>
              <a:rPr spc="78" dirty="0"/>
              <a:t> </a:t>
            </a:r>
            <a:r>
              <a:rPr spc="27" dirty="0"/>
              <a:t>time</a:t>
            </a:r>
            <a:r>
              <a:rPr spc="75" dirty="0"/>
              <a:t> </a:t>
            </a:r>
            <a:r>
              <a:rPr spc="24" dirty="0"/>
              <a:t>for </a:t>
            </a:r>
            <a:r>
              <a:rPr spc="-406" dirty="0"/>
              <a:t> </a:t>
            </a:r>
            <a:r>
              <a:rPr spc="34" dirty="0"/>
              <a:t>Murphy’s</a:t>
            </a:r>
            <a:r>
              <a:rPr spc="72" dirty="0"/>
              <a:t> </a:t>
            </a:r>
            <a:r>
              <a:rPr spc="34" dirty="0"/>
              <a:t>re-election</a:t>
            </a:r>
            <a:r>
              <a:rPr spc="78" dirty="0"/>
              <a:t> </a:t>
            </a:r>
            <a:r>
              <a:rPr spc="27" dirty="0"/>
              <a:t>year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6977" y="1526077"/>
            <a:ext cx="1911927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srgbClr val="666666"/>
                </a:solidFill>
                <a:latin typeface="Cambria"/>
                <a:cs typeface="Cambria"/>
              </a:rPr>
              <a:t>Updated</a:t>
            </a:r>
            <a:r>
              <a:rPr sz="818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666666"/>
                </a:solidFill>
                <a:latin typeface="Cambria"/>
                <a:cs typeface="Cambria"/>
              </a:rPr>
              <a:t>Jun</a:t>
            </a:r>
            <a:r>
              <a:rPr sz="818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666666"/>
                </a:solidFill>
                <a:latin typeface="Cambria"/>
                <a:cs typeface="Cambria"/>
              </a:rPr>
              <a:t>15,</a:t>
            </a:r>
            <a:r>
              <a:rPr sz="818" spc="3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666666"/>
                </a:solidFill>
                <a:latin typeface="Cambria"/>
                <a:cs typeface="Cambria"/>
              </a:rPr>
              <a:t>2021;</a:t>
            </a:r>
            <a:r>
              <a:rPr sz="818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666666"/>
                </a:solidFill>
                <a:latin typeface="Cambria"/>
                <a:cs typeface="Cambria"/>
              </a:rPr>
              <a:t>Posted</a:t>
            </a:r>
            <a:r>
              <a:rPr sz="818" spc="3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666666"/>
                </a:solidFill>
                <a:latin typeface="Cambria"/>
                <a:cs typeface="Cambria"/>
              </a:rPr>
              <a:t>Jun</a:t>
            </a:r>
            <a:r>
              <a:rPr sz="818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666666"/>
                </a:solidFill>
                <a:latin typeface="Cambria"/>
                <a:cs typeface="Cambria"/>
              </a:rPr>
              <a:t>13,</a:t>
            </a:r>
            <a:r>
              <a:rPr sz="818" spc="3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-3" dirty="0">
                <a:solidFill>
                  <a:srgbClr val="666666"/>
                </a:solidFill>
                <a:latin typeface="Cambria"/>
                <a:cs typeface="Cambria"/>
              </a:rPr>
              <a:t>2021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25637" y="1661679"/>
            <a:ext cx="2922867" cy="195219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216978" y="3600104"/>
            <a:ext cx="3724708" cy="1963964"/>
          </a:xfrm>
          <a:prstGeom prst="rect">
            <a:avLst/>
          </a:prstGeom>
        </p:spPr>
        <p:txBody>
          <a:bodyPr vert="horz" wrap="square" lIns="0" tIns="15586" rIns="0" bIns="0" rtlCol="0">
            <a:spAutoFit/>
          </a:bodyPr>
          <a:lstStyle/>
          <a:p>
            <a:pPr marL="8659" marR="3464" algn="ctr" defTabSz="623438">
              <a:lnSpc>
                <a:spcPts val="955"/>
              </a:lnSpc>
              <a:spcBef>
                <a:spcPts val="123"/>
              </a:spcBef>
            </a:pP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New</a:t>
            </a:r>
            <a:r>
              <a:rPr sz="818" spc="2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Jersey</a:t>
            </a:r>
            <a:r>
              <a:rPr sz="818" spc="48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Treasurer</a:t>
            </a:r>
            <a:r>
              <a:rPr sz="818" spc="3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7" dirty="0">
                <a:solidFill>
                  <a:srgbClr val="666666"/>
                </a:solidFill>
                <a:latin typeface="Cambria"/>
                <a:cs typeface="Cambria"/>
              </a:rPr>
              <a:t>Elizabeth</a:t>
            </a:r>
            <a:r>
              <a:rPr sz="818" spc="3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7" dirty="0">
                <a:solidFill>
                  <a:srgbClr val="666666"/>
                </a:solidFill>
                <a:latin typeface="Cambria"/>
                <a:cs typeface="Cambria"/>
              </a:rPr>
              <a:t>Muoio</a:t>
            </a:r>
            <a:r>
              <a:rPr sz="818" spc="3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7" dirty="0">
                <a:solidFill>
                  <a:srgbClr val="666666"/>
                </a:solidFill>
                <a:latin typeface="Cambria"/>
                <a:cs typeface="Cambria"/>
              </a:rPr>
              <a:t>announced</a:t>
            </a:r>
            <a:r>
              <a:rPr sz="818" spc="48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7" dirty="0">
                <a:solidFill>
                  <a:srgbClr val="666666"/>
                </a:solidFill>
                <a:latin typeface="Cambria"/>
                <a:cs typeface="Cambria"/>
              </a:rPr>
              <a:t>Wednesday</a:t>
            </a:r>
            <a:r>
              <a:rPr sz="818" spc="2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tax</a:t>
            </a:r>
            <a:r>
              <a:rPr sz="818" spc="3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revenues</a:t>
            </a:r>
            <a:r>
              <a:rPr sz="818" spc="4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0" dirty="0">
                <a:solidFill>
                  <a:srgbClr val="666666"/>
                </a:solidFill>
                <a:latin typeface="Cambria"/>
                <a:cs typeface="Cambria"/>
              </a:rPr>
              <a:t>are </a:t>
            </a:r>
            <a:r>
              <a:rPr sz="818" spc="-170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7" dirty="0">
                <a:solidFill>
                  <a:srgbClr val="666666"/>
                </a:solidFill>
                <a:latin typeface="Cambria"/>
                <a:cs typeface="Cambria"/>
              </a:rPr>
              <a:t>surpassing</a:t>
            </a:r>
            <a:r>
              <a:rPr sz="818" spc="3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past</a:t>
            </a:r>
            <a:r>
              <a:rPr sz="818" spc="3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7" dirty="0">
                <a:solidFill>
                  <a:srgbClr val="666666"/>
                </a:solidFill>
                <a:latin typeface="Cambria"/>
                <a:cs typeface="Cambria"/>
              </a:rPr>
              <a:t>projections</a:t>
            </a:r>
            <a:r>
              <a:rPr sz="818" spc="3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0" dirty="0">
                <a:solidFill>
                  <a:srgbClr val="666666"/>
                </a:solidFill>
                <a:latin typeface="Cambria"/>
                <a:cs typeface="Cambria"/>
              </a:rPr>
              <a:t>by</a:t>
            </a:r>
            <a:r>
              <a:rPr sz="818" spc="3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$4.1</a:t>
            </a:r>
            <a:r>
              <a:rPr sz="818" spc="37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billion</a:t>
            </a:r>
            <a:r>
              <a:rPr sz="818" spc="3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this</a:t>
            </a:r>
            <a:r>
              <a:rPr sz="818" spc="4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year</a:t>
            </a:r>
            <a:r>
              <a:rPr sz="818" spc="4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0" dirty="0">
                <a:solidFill>
                  <a:srgbClr val="666666"/>
                </a:solidFill>
                <a:latin typeface="Cambria"/>
                <a:cs typeface="Cambria"/>
              </a:rPr>
              <a:t>and</a:t>
            </a:r>
            <a:r>
              <a:rPr sz="818" spc="3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$1.1</a:t>
            </a:r>
            <a:r>
              <a:rPr sz="818" spc="4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billion</a:t>
            </a:r>
            <a:r>
              <a:rPr sz="818" spc="44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next</a:t>
            </a:r>
            <a:r>
              <a:rPr sz="818" spc="41" dirty="0">
                <a:solidFill>
                  <a:srgbClr val="666666"/>
                </a:solidFill>
                <a:latin typeface="Cambria"/>
                <a:cs typeface="Cambria"/>
              </a:rPr>
              <a:t> </a:t>
            </a:r>
            <a:r>
              <a:rPr sz="818" spc="14" dirty="0">
                <a:solidFill>
                  <a:srgbClr val="666666"/>
                </a:solidFill>
                <a:latin typeface="Cambria"/>
                <a:cs typeface="Cambria"/>
              </a:rPr>
              <a:t>year,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1545174" marR="1507075" algn="ctr" defTabSz="623438">
              <a:lnSpc>
                <a:spcPct val="96700"/>
              </a:lnSpc>
              <a:spcBef>
                <a:spcPts val="791"/>
              </a:spcBef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Facebook</a:t>
            </a:r>
            <a:r>
              <a:rPr sz="818" spc="-4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Share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Twitter Share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1,873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33770" algn="ctr" defTabSz="623438">
              <a:lnSpc>
                <a:spcPts val="941"/>
              </a:lnSpc>
            </a:pPr>
            <a:r>
              <a:rPr sz="818" spc="-3" dirty="0">
                <a:solidFill>
                  <a:prstClr val="black"/>
                </a:solidFill>
                <a:latin typeface="Cambria"/>
                <a:cs typeface="Cambria"/>
              </a:rPr>
              <a:t>shares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defTabSz="623438">
              <a:lnSpc>
                <a:spcPts val="948"/>
              </a:lnSpc>
            </a:pPr>
            <a:r>
              <a:rPr sz="818" b="1" spc="27" dirty="0">
                <a:solidFill>
                  <a:srgbClr val="333333"/>
                </a:solidFill>
                <a:latin typeface="Arial"/>
                <a:cs typeface="Arial"/>
              </a:rPr>
              <a:t>By</a:t>
            </a:r>
            <a:r>
              <a:rPr sz="818" b="1" spc="116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18" b="1" u="sng" spc="48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Samantha</a:t>
            </a:r>
            <a:r>
              <a:rPr sz="818" b="1" u="sng" spc="116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44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Marcus</a:t>
            </a:r>
            <a:r>
              <a:rPr sz="818" b="1" u="sng" spc="119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|</a:t>
            </a:r>
            <a:r>
              <a:rPr sz="818" b="1" u="sng" spc="112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27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NJ</a:t>
            </a:r>
            <a:r>
              <a:rPr sz="818" b="1" u="sng" spc="119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48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Advance</a:t>
            </a:r>
            <a:r>
              <a:rPr sz="818" b="1" u="sng" spc="116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41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Media</a:t>
            </a:r>
            <a:r>
              <a:rPr sz="818" b="1" u="sng" spc="119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34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for</a:t>
            </a:r>
            <a:r>
              <a:rPr sz="818" b="1" u="sng" spc="112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818" b="1" u="sng" spc="44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Arial"/>
                <a:cs typeface="Arial"/>
                <a:hlinkClick r:id="rId3"/>
              </a:rPr>
              <a:t>NJ.com</a:t>
            </a:r>
            <a:endParaRPr sz="818">
              <a:solidFill>
                <a:prstClr val="black"/>
              </a:solidFill>
              <a:latin typeface="Arial"/>
              <a:cs typeface="Arial"/>
            </a:endParaRPr>
          </a:p>
          <a:p>
            <a:pPr marL="8659" marR="249375" defTabSz="623438">
              <a:lnSpc>
                <a:spcPts val="955"/>
              </a:lnSpc>
              <a:spcBef>
                <a:spcPts val="41"/>
              </a:spcBef>
            </a:pPr>
            <a:r>
              <a:rPr sz="818" dirty="0">
                <a:solidFill>
                  <a:srgbClr val="2A2A2A"/>
                </a:solidFill>
                <a:latin typeface="Cambria"/>
                <a:cs typeface="Cambria"/>
              </a:rPr>
              <a:t>The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outlook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was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grim,</a:t>
            </a:r>
            <a:r>
              <a:rPr sz="818" spc="2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the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governor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was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worried,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and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New</a:t>
            </a:r>
            <a:r>
              <a:rPr sz="818" spc="1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Jersey’s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financial </a:t>
            </a:r>
            <a:r>
              <a:rPr sz="818" spc="-17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stability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was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suddenly</a:t>
            </a:r>
            <a:r>
              <a:rPr sz="818" spc="2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in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question.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marR="37665" algn="just" defTabSz="623438">
              <a:lnSpc>
                <a:spcPts val="955"/>
              </a:lnSpc>
              <a:spcBef>
                <a:spcPts val="832"/>
              </a:spcBef>
            </a:pPr>
            <a:r>
              <a:rPr sz="818" dirty="0">
                <a:solidFill>
                  <a:srgbClr val="2A2A2A"/>
                </a:solidFill>
                <a:latin typeface="Cambria"/>
                <a:cs typeface="Cambria"/>
              </a:rPr>
              <a:t>At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the height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of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the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coronavirus pandemic, as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unemployment soared with no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end </a:t>
            </a:r>
            <a:r>
              <a:rPr sz="818" spc="1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in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sight,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Gov.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u="sng" spc="7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Cambria"/>
                <a:cs typeface="Cambria"/>
                <a:hlinkClick r:id="rId4"/>
              </a:rPr>
              <a:t>Phil</a:t>
            </a:r>
            <a:r>
              <a:rPr sz="818" u="sng" spc="14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Cambria"/>
                <a:cs typeface="Cambria"/>
                <a:hlinkClick r:id="rId4"/>
              </a:rPr>
              <a:t> </a:t>
            </a:r>
            <a:r>
              <a:rPr sz="818" u="sng" spc="7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Cambria"/>
                <a:cs typeface="Cambria"/>
                <a:hlinkClick r:id="rId4"/>
              </a:rPr>
              <a:t>Murphy</a:t>
            </a:r>
            <a:r>
              <a:rPr sz="818" spc="14" dirty="0">
                <a:solidFill>
                  <a:srgbClr val="1464C0"/>
                </a:solidFill>
                <a:latin typeface="Cambria"/>
                <a:cs typeface="Cambria"/>
                <a:hlinkClick r:id="rId4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warned</a:t>
            </a:r>
            <a:r>
              <a:rPr sz="818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the</a:t>
            </a:r>
            <a:r>
              <a:rPr sz="818" spc="2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state</a:t>
            </a:r>
            <a:r>
              <a:rPr sz="818" spc="2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was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facing</a:t>
            </a:r>
            <a:r>
              <a:rPr sz="818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3" dirty="0">
                <a:solidFill>
                  <a:srgbClr val="2A2A2A"/>
                </a:solidFill>
                <a:latin typeface="Cambria"/>
                <a:cs typeface="Cambria"/>
              </a:rPr>
              <a:t>fiscal</a:t>
            </a:r>
            <a:r>
              <a:rPr sz="818" spc="14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spc="7" dirty="0">
                <a:solidFill>
                  <a:srgbClr val="2A2A2A"/>
                </a:solidFill>
                <a:latin typeface="Cambria"/>
                <a:cs typeface="Cambria"/>
              </a:rPr>
              <a:t>purgatory.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  <a:p>
            <a:pPr marL="8659" marR="92650" algn="just" defTabSz="623438">
              <a:lnSpc>
                <a:spcPts val="955"/>
              </a:lnSpc>
              <a:spcBef>
                <a:spcPts val="3"/>
              </a:spcBef>
            </a:pPr>
            <a:r>
              <a:rPr sz="818" b="1" spc="3" dirty="0">
                <a:solidFill>
                  <a:srgbClr val="2A2A2A"/>
                </a:solidFill>
                <a:latin typeface="Cambria"/>
                <a:cs typeface="Cambria"/>
              </a:rPr>
              <a:t>More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than </a:t>
            </a:r>
            <a:r>
              <a:rPr sz="818" b="1" dirty="0">
                <a:solidFill>
                  <a:srgbClr val="2A2A2A"/>
                </a:solidFill>
                <a:latin typeface="Cambria"/>
                <a:cs typeface="Cambria"/>
              </a:rPr>
              <a:t>a </a:t>
            </a:r>
            <a:r>
              <a:rPr sz="818" b="1" spc="3" dirty="0">
                <a:solidFill>
                  <a:srgbClr val="2A2A2A"/>
                </a:solidFill>
                <a:latin typeface="Cambria"/>
                <a:cs typeface="Cambria"/>
              </a:rPr>
              <a:t>year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later, New Jersey </a:t>
            </a:r>
            <a:r>
              <a:rPr sz="818" b="1" dirty="0">
                <a:solidFill>
                  <a:srgbClr val="2A2A2A"/>
                </a:solidFill>
                <a:latin typeface="Cambria"/>
                <a:cs typeface="Cambria"/>
              </a:rPr>
              <a:t>is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on track </a:t>
            </a:r>
            <a:r>
              <a:rPr sz="818" b="1" spc="3" dirty="0">
                <a:solidFill>
                  <a:srgbClr val="2A2A2A"/>
                </a:solidFill>
                <a:latin typeface="Cambria"/>
                <a:cs typeface="Cambria"/>
              </a:rPr>
              <a:t>for </a:t>
            </a:r>
            <a:r>
              <a:rPr sz="818" b="1" dirty="0">
                <a:solidFill>
                  <a:srgbClr val="2A2A2A"/>
                </a:solidFill>
                <a:latin typeface="Cambria"/>
                <a:cs typeface="Cambria"/>
              </a:rPr>
              <a:t>a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whopping </a:t>
            </a:r>
            <a:r>
              <a:rPr sz="818" b="1" u="sng" spc="7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Cambria"/>
                <a:cs typeface="Cambria"/>
                <a:hlinkClick r:id="rId5"/>
              </a:rPr>
              <a:t>$10.1 billion </a:t>
            </a:r>
            <a:r>
              <a:rPr sz="818" b="1" spc="10" dirty="0">
                <a:solidFill>
                  <a:srgbClr val="1464C0"/>
                </a:solidFill>
                <a:latin typeface="Cambria"/>
                <a:cs typeface="Cambria"/>
              </a:rPr>
              <a:t> </a:t>
            </a:r>
            <a:r>
              <a:rPr sz="818" b="1" u="sng" spc="7" dirty="0">
                <a:solidFill>
                  <a:srgbClr val="1464C0"/>
                </a:solidFill>
                <a:uFill>
                  <a:solidFill>
                    <a:srgbClr val="1464C0"/>
                  </a:solidFill>
                </a:uFill>
                <a:latin typeface="Cambria"/>
                <a:cs typeface="Cambria"/>
                <a:hlinkClick r:id="rId5"/>
              </a:rPr>
              <a:t>surplus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  <a:hlinkClick r:id="rId5"/>
              </a:rPr>
              <a:t>,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has </a:t>
            </a:r>
            <a:r>
              <a:rPr sz="818" b="1" spc="3" dirty="0">
                <a:solidFill>
                  <a:srgbClr val="2A2A2A"/>
                </a:solidFill>
                <a:latin typeface="Cambria"/>
                <a:cs typeface="Cambria"/>
              </a:rPr>
              <a:t>$6.2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billion </a:t>
            </a:r>
            <a:r>
              <a:rPr sz="818" b="1" dirty="0">
                <a:solidFill>
                  <a:srgbClr val="2A2A2A"/>
                </a:solidFill>
                <a:latin typeface="Cambria"/>
                <a:cs typeface="Cambria"/>
              </a:rPr>
              <a:t>in </a:t>
            </a:r>
            <a:r>
              <a:rPr sz="818" b="1" spc="3" dirty="0">
                <a:solidFill>
                  <a:srgbClr val="2A2A2A"/>
                </a:solidFill>
                <a:latin typeface="Cambria"/>
                <a:cs typeface="Cambria"/>
              </a:rPr>
              <a:t>new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federal </a:t>
            </a:r>
            <a:r>
              <a:rPr sz="818" b="1" spc="3" dirty="0">
                <a:solidFill>
                  <a:srgbClr val="2A2A2A"/>
                </a:solidFill>
                <a:latin typeface="Cambria"/>
                <a:cs typeface="Cambria"/>
              </a:rPr>
              <a:t>aid and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Murphy’s fears </a:t>
            </a:r>
            <a:r>
              <a:rPr sz="818" b="1" spc="3" dirty="0">
                <a:solidFill>
                  <a:srgbClr val="2A2A2A"/>
                </a:solidFill>
                <a:latin typeface="Cambria"/>
                <a:cs typeface="Cambria"/>
              </a:rPr>
              <a:t>of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financial </a:t>
            </a:r>
            <a:r>
              <a:rPr sz="818" b="1" spc="1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ruin feel</a:t>
            </a:r>
            <a:r>
              <a:rPr sz="818" b="1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b="1" spc="3" dirty="0">
                <a:solidFill>
                  <a:srgbClr val="2A2A2A"/>
                </a:solidFill>
                <a:latin typeface="Cambria"/>
                <a:cs typeface="Cambria"/>
              </a:rPr>
              <a:t>like</a:t>
            </a:r>
            <a:r>
              <a:rPr sz="818" b="1" spc="2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b="1" dirty="0">
                <a:solidFill>
                  <a:srgbClr val="2A2A2A"/>
                </a:solidFill>
                <a:latin typeface="Cambria"/>
                <a:cs typeface="Cambria"/>
              </a:rPr>
              <a:t>a</a:t>
            </a:r>
            <a:r>
              <a:rPr sz="818" b="1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distant</a:t>
            </a:r>
            <a:r>
              <a:rPr sz="818" b="1" spc="17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818" b="1" spc="7" dirty="0">
                <a:solidFill>
                  <a:srgbClr val="2A2A2A"/>
                </a:solidFill>
                <a:latin typeface="Cambria"/>
                <a:cs typeface="Cambria"/>
              </a:rPr>
              <a:t>memory.</a:t>
            </a:r>
            <a:endParaRPr sz="818">
              <a:solidFill>
                <a:prstClr val="black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89318" y="1248996"/>
            <a:ext cx="34636" cy="5195"/>
          </a:xfrm>
          <a:custGeom>
            <a:avLst/>
            <a:gdLst/>
            <a:ahLst/>
            <a:cxnLst/>
            <a:rect l="l" t="t" r="r" b="b"/>
            <a:pathLst>
              <a:path w="50800" h="7619">
                <a:moveTo>
                  <a:pt x="50292" y="0"/>
                </a:moveTo>
                <a:lnTo>
                  <a:pt x="0" y="0"/>
                </a:lnTo>
                <a:lnTo>
                  <a:pt x="0" y="7607"/>
                </a:lnTo>
                <a:lnTo>
                  <a:pt x="50292" y="7607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2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89318" y="1846465"/>
            <a:ext cx="34636" cy="5195"/>
          </a:xfrm>
          <a:custGeom>
            <a:avLst/>
            <a:gdLst/>
            <a:ahLst/>
            <a:cxnLst/>
            <a:rect l="l" t="t" r="r" b="b"/>
            <a:pathLst>
              <a:path w="50800" h="7619">
                <a:moveTo>
                  <a:pt x="50292" y="0"/>
                </a:moveTo>
                <a:lnTo>
                  <a:pt x="0" y="0"/>
                </a:lnTo>
                <a:lnTo>
                  <a:pt x="0" y="7620"/>
                </a:lnTo>
                <a:lnTo>
                  <a:pt x="50292" y="7620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2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89318" y="2682941"/>
            <a:ext cx="34636" cy="5195"/>
          </a:xfrm>
          <a:custGeom>
            <a:avLst/>
            <a:gdLst/>
            <a:ahLst/>
            <a:cxnLst/>
            <a:rect l="l" t="t" r="r" b="b"/>
            <a:pathLst>
              <a:path w="50800" h="7620">
                <a:moveTo>
                  <a:pt x="50292" y="0"/>
                </a:moveTo>
                <a:lnTo>
                  <a:pt x="0" y="0"/>
                </a:lnTo>
                <a:lnTo>
                  <a:pt x="0" y="7607"/>
                </a:lnTo>
                <a:lnTo>
                  <a:pt x="50292" y="7607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2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89318" y="3280410"/>
            <a:ext cx="34636" cy="5195"/>
          </a:xfrm>
          <a:custGeom>
            <a:avLst/>
            <a:gdLst/>
            <a:ahLst/>
            <a:cxnLst/>
            <a:rect l="l" t="t" r="r" b="b"/>
            <a:pathLst>
              <a:path w="50800" h="7620">
                <a:moveTo>
                  <a:pt x="50292" y="0"/>
                </a:moveTo>
                <a:lnTo>
                  <a:pt x="0" y="0"/>
                </a:lnTo>
                <a:lnTo>
                  <a:pt x="0" y="7620"/>
                </a:lnTo>
                <a:lnTo>
                  <a:pt x="50292" y="7620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2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89318" y="3638896"/>
            <a:ext cx="34636" cy="5195"/>
          </a:xfrm>
          <a:custGeom>
            <a:avLst/>
            <a:gdLst/>
            <a:ahLst/>
            <a:cxnLst/>
            <a:rect l="l" t="t" r="r" b="b"/>
            <a:pathLst>
              <a:path w="50800" h="7620">
                <a:moveTo>
                  <a:pt x="50292" y="0"/>
                </a:moveTo>
                <a:lnTo>
                  <a:pt x="0" y="0"/>
                </a:lnTo>
                <a:lnTo>
                  <a:pt x="0" y="7620"/>
                </a:lnTo>
                <a:lnTo>
                  <a:pt x="50292" y="7620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2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89318" y="4873336"/>
            <a:ext cx="34636" cy="5195"/>
          </a:xfrm>
          <a:custGeom>
            <a:avLst/>
            <a:gdLst/>
            <a:ahLst/>
            <a:cxnLst/>
            <a:rect l="l" t="t" r="r" b="b"/>
            <a:pathLst>
              <a:path w="50800" h="7620">
                <a:moveTo>
                  <a:pt x="50292" y="0"/>
                </a:moveTo>
                <a:lnTo>
                  <a:pt x="0" y="0"/>
                </a:lnTo>
                <a:lnTo>
                  <a:pt x="0" y="7620"/>
                </a:lnTo>
                <a:lnTo>
                  <a:pt x="50292" y="7620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2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89318" y="5351327"/>
            <a:ext cx="34636" cy="5195"/>
          </a:xfrm>
          <a:custGeom>
            <a:avLst/>
            <a:gdLst/>
            <a:ahLst/>
            <a:cxnLst/>
            <a:rect l="l" t="t" r="r" b="b"/>
            <a:pathLst>
              <a:path w="50800" h="7620">
                <a:moveTo>
                  <a:pt x="50292" y="0"/>
                </a:moveTo>
                <a:lnTo>
                  <a:pt x="0" y="0"/>
                </a:lnTo>
                <a:lnTo>
                  <a:pt x="0" y="7607"/>
                </a:lnTo>
                <a:lnTo>
                  <a:pt x="50292" y="7607"/>
                </a:lnTo>
                <a:lnTo>
                  <a:pt x="502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2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80659" y="725979"/>
            <a:ext cx="3390900" cy="4716752"/>
          </a:xfrm>
          <a:prstGeom prst="rect">
            <a:avLst/>
          </a:prstGeom>
        </p:spPr>
        <p:txBody>
          <a:bodyPr vert="horz" wrap="square" lIns="0" tIns="18617" rIns="0" bIns="0" rtlCol="0">
            <a:spAutoFit/>
          </a:bodyPr>
          <a:lstStyle/>
          <a:p>
            <a:pPr marL="42861" marR="33770" lvl="0" indent="0" algn="ctr" defTabSz="623438" rtl="0" eaLnBrk="1" fontAlgn="auto" latinLnBrk="0" hangingPunct="1">
              <a:lnSpc>
                <a:spcPts val="1098"/>
              </a:lnSpc>
              <a:spcBef>
                <a:spcPts val="14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Can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Meaningful Checks 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Balances</a:t>
            </a:r>
            <a:r>
              <a:rPr kumimoji="0" sz="955" b="1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Be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Introduced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to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Prevent </a:t>
            </a:r>
            <a:r>
              <a:rPr kumimoji="0" sz="955" b="1" i="0" u="none" strike="noStrike" kern="1200" cap="none" spc="-22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Overreaching</a:t>
            </a:r>
            <a:r>
              <a:rPr kumimoji="0" sz="955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Judicial</a:t>
            </a:r>
            <a:r>
              <a:rPr kumimoji="0" sz="955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Review?</a:t>
            </a:r>
            <a:endParaRPr kumimoji="0" sz="95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3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8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64518" marR="19915" lvl="0" indent="-155859" algn="l" defTabSz="623438" rtl="0" eaLnBrk="1" fontAlgn="auto" latinLnBrk="0" hangingPunct="1">
              <a:lnSpc>
                <a:spcPts val="94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>
                <a:tab pos="164085" algn="l"/>
                <a:tab pos="164518" algn="l"/>
                <a:tab pos="1018282" algn="l"/>
              </a:tabLst>
              <a:defRPr/>
            </a:pP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Justiciability</a:t>
            </a:r>
            <a:r>
              <a:rPr kumimoji="0" sz="818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?</a:t>
            </a:r>
            <a:r>
              <a:rPr kumimoji="0" sz="818" b="1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Prudential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court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doctrine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not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to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rule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on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matter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over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which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 </a:t>
            </a:r>
            <a:r>
              <a:rPr kumimoji="0" sz="818" b="0" i="0" u="none" strike="noStrike" kern="1200" cap="none" spc="-19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federal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courts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otherwise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have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jurisdiction.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See,</a:t>
            </a:r>
            <a:r>
              <a:rPr kumimoji="0" sz="818" b="0" i="1" u="none" strike="noStrike" kern="1200" cap="none" spc="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e.g,,</a:t>
            </a:r>
            <a:r>
              <a:rPr kumimoji="0" sz="818" b="0" i="1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Rucho</a:t>
            </a:r>
            <a:r>
              <a:rPr kumimoji="0" sz="818" b="0" i="1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v.</a:t>
            </a:r>
            <a:r>
              <a:rPr kumimoji="0" sz="818" b="0" i="1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Common </a:t>
            </a:r>
            <a:r>
              <a:rPr kumimoji="0" sz="81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Cause,</a:t>
            </a:r>
            <a:r>
              <a:rPr kumimoji="0" sz="818" b="0" i="1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588</a:t>
            </a:r>
            <a:r>
              <a:rPr kumimoji="0" sz="818" b="0" i="1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U.S.</a:t>
            </a:r>
            <a:r>
              <a:rPr kumimoji="0" sz="818" b="0" i="1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	</a:t>
            </a:r>
            <a:r>
              <a:rPr kumimoji="0" sz="81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(2019)( S.Ct. </a:t>
            </a:r>
            <a:r>
              <a:rPr kumimoji="0" sz="818" b="0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Dkt. </a:t>
            </a:r>
            <a:r>
              <a:rPr kumimoji="0" sz="81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No. 18-422)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(‘partisan’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gerrymandering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cases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beyond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reach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of the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federal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courts).</a:t>
            </a: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/>
              <a:defRPr/>
            </a:pP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64518" marR="35068" lvl="0" indent="-155859" algn="l" defTabSz="623438" rtl="0" eaLnBrk="1" fontAlgn="auto" latinLnBrk="0" hangingPunct="1">
              <a:lnSpc>
                <a:spcPts val="94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>
                <a:tab pos="164085" algn="l"/>
                <a:tab pos="164518" algn="l"/>
              </a:tabLst>
              <a:defRPr/>
            </a:pP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Decisional</a:t>
            </a:r>
            <a:r>
              <a:rPr kumimoji="0" sz="818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Case</a:t>
            </a:r>
            <a:r>
              <a:rPr kumimoji="0" sz="818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Law</a:t>
            </a:r>
            <a:r>
              <a:rPr kumimoji="0" sz="818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?</a:t>
            </a:r>
            <a:r>
              <a:rPr kumimoji="0" sz="818" b="1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Court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has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 power to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identify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restrict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 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sources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of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authority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from</a:t>
            </a:r>
            <a:r>
              <a:rPr kumimoji="0" sz="818" b="0" i="0" u="none" strike="noStrike" kern="1200" cap="none" spc="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which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principled</a:t>
            </a:r>
            <a:r>
              <a:rPr kumimoji="0" sz="818" b="0" i="0" u="none" strike="noStrike" kern="1200" cap="none" spc="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finding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of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fundamental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right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can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be made,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as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well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as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the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authority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to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develop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test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to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determine whether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the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right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is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found.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This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is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essence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of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appellate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decisionmaking</a:t>
            </a:r>
            <a:r>
              <a:rPr kumimoji="0" sz="818" b="0" i="0" u="none" strike="noStrike" kern="1200" cap="none" spc="1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gives </a:t>
            </a:r>
            <a:r>
              <a:rPr kumimoji="0" sz="818" b="0" i="0" u="none" strike="noStrike" kern="1200" cap="none" spc="-19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public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policymakers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predictability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in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discernment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of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as-yet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undeclared fundamental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rights.</a:t>
            </a: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/>
              <a:defRPr/>
            </a:pP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64518" marR="55417" lvl="0" indent="-155859" algn="l" defTabSz="623438" rtl="0" eaLnBrk="1" fontAlgn="auto" latinLnBrk="0" hangingPunct="1">
              <a:lnSpc>
                <a:spcPts val="94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>
                <a:tab pos="164085" algn="l"/>
                <a:tab pos="164518" algn="l"/>
              </a:tabLst>
              <a:defRPr/>
            </a:pP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Court</a:t>
            </a:r>
            <a:r>
              <a:rPr kumimoji="0" sz="818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Rule</a:t>
            </a:r>
            <a:r>
              <a:rPr kumimoji="0" sz="818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 or </a:t>
            </a: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Internal</a:t>
            </a:r>
            <a:r>
              <a:rPr kumimoji="0" sz="818" b="1" i="0" u="sng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Practice</a:t>
            </a:r>
            <a:r>
              <a:rPr kumimoji="0" sz="818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?</a:t>
            </a:r>
            <a:r>
              <a:rPr kumimoji="0" sz="818" b="1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Court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has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power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to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adopt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 Rule </a:t>
            </a:r>
            <a:r>
              <a:rPr kumimoji="0" sz="818" b="0" i="0" u="none" strike="noStrike" kern="1200" cap="none" spc="-19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or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internal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practice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requiring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that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any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case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declaring a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fundamental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right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through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the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Due Process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or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Equal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Protection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Clauses of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Fifth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or 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Fourteenth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Amendments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must</a:t>
            </a:r>
            <a:r>
              <a:rPr kumimoji="0" sz="818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be</a:t>
            </a:r>
            <a:r>
              <a:rPr kumimoji="0" sz="818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by a</a:t>
            </a:r>
            <a:r>
              <a:rPr kumimoji="0" sz="818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unanimous</a:t>
            </a:r>
            <a:r>
              <a:rPr kumimoji="0" sz="81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(</a:t>
            </a:r>
            <a:r>
              <a:rPr kumimoji="0" sz="818" b="1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i.e</a:t>
            </a:r>
            <a:r>
              <a:rPr kumimoji="0" sz="818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.,</a:t>
            </a:r>
            <a:r>
              <a:rPr kumimoji="0" sz="818" b="1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9-0) </a:t>
            </a:r>
            <a:r>
              <a:rPr kumimoji="0" sz="81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vote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.</a:t>
            </a: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/>
              <a:defRPr/>
            </a:pP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64518" marR="65807" lvl="0" indent="-155859" algn="l" defTabSz="623438" rtl="0" eaLnBrk="1" fontAlgn="auto" latinLnBrk="0" hangingPunct="1">
              <a:lnSpc>
                <a:spcPts val="94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>
                <a:tab pos="164085" algn="l"/>
                <a:tab pos="164518" algn="l"/>
              </a:tabLst>
              <a:defRPr/>
            </a:pP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Court-packing </a:t>
            </a:r>
            <a:r>
              <a:rPr kumimoji="0" sz="818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or </a:t>
            </a: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restructure</a:t>
            </a:r>
            <a:r>
              <a:rPr kumimoji="0" sz="818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 of </a:t>
            </a: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the</a:t>
            </a:r>
            <a:r>
              <a:rPr kumimoji="0" sz="818" b="1" i="0" u="sng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Court</a:t>
            </a:r>
            <a:r>
              <a:rPr kumimoji="0" sz="818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?</a:t>
            </a:r>
            <a:r>
              <a:rPr kumimoji="0" sz="818" b="1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judicial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power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of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the 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Court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is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“ordain[ed]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establish[ed]”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by Congress.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Const.,</a:t>
            </a:r>
            <a:r>
              <a:rPr kumimoji="0" sz="818" b="0" i="1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Art.</a:t>
            </a:r>
            <a:r>
              <a:rPr kumimoji="0" sz="818" b="0" i="1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III,</a:t>
            </a:r>
            <a:r>
              <a:rPr kumimoji="0" sz="818" b="0" i="1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Sec.</a:t>
            </a:r>
            <a:r>
              <a:rPr kumimoji="0" sz="818" b="0" i="1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I.</a:t>
            </a: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14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/>
              <a:defRPr/>
            </a:pPr>
            <a:endParaRPr kumimoji="0" sz="7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64518" marR="0" lvl="0" indent="-155859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>
                <a:tab pos="164085" algn="l"/>
                <a:tab pos="164518" algn="l"/>
              </a:tabLst>
              <a:defRPr/>
            </a:pP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Constitutional</a:t>
            </a:r>
            <a:r>
              <a:rPr kumimoji="0" sz="818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Amendment per Const.,</a:t>
            </a:r>
            <a:r>
              <a:rPr kumimoji="0" sz="818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0" u="sng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Art.</a:t>
            </a:r>
            <a:r>
              <a:rPr kumimoji="0" sz="818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/>
                <a:ea typeface="+mn-ea"/>
                <a:cs typeface="Times New Roman"/>
              </a:rPr>
              <a:t> V?</a:t>
            </a: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/>
              <a:defRPr/>
            </a:pPr>
            <a:endParaRPr kumimoji="0" sz="88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31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/>
              <a:defRPr/>
            </a:pPr>
            <a:endParaRPr kumimoji="0" sz="7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12565" marR="104339" lvl="0" indent="0" algn="ctr" defTabSz="623438" rtl="0" eaLnBrk="1" fontAlgn="auto" latinLnBrk="0" hangingPunct="1">
              <a:lnSpc>
                <a:spcPts val="109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Which</a:t>
            </a:r>
            <a:r>
              <a:rPr kumimoji="0" sz="955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social/cultural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issues</a:t>
            </a:r>
            <a:r>
              <a:rPr kumimoji="0" sz="955" b="1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should</a:t>
            </a:r>
            <a:r>
              <a:rPr kumimoji="0" sz="955" b="1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be</a:t>
            </a:r>
            <a:r>
              <a:rPr kumimoji="0" sz="955" b="1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decided</a:t>
            </a:r>
            <a:r>
              <a:rPr kumimoji="0" sz="955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at</a:t>
            </a:r>
            <a:r>
              <a:rPr kumimoji="0" sz="955" b="1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</a:t>
            </a:r>
            <a:r>
              <a:rPr kumimoji="0" sz="955" b="1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national </a:t>
            </a:r>
            <a:r>
              <a:rPr kumimoji="0" sz="955" b="1" i="0" u="none" strike="noStrike" kern="1200" cap="none" spc="-22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level</a:t>
            </a:r>
            <a:r>
              <a:rPr kumimoji="0" sz="955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which issues</a:t>
            </a:r>
            <a:r>
              <a:rPr kumimoji="0" sz="955" b="1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should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be decided</a:t>
            </a:r>
            <a:r>
              <a:rPr kumimoji="0" sz="955" b="1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at the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State</a:t>
            </a:r>
            <a:r>
              <a:rPr kumimoji="0" sz="95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955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level?</a:t>
            </a:r>
            <a:endParaRPr kumimoji="0" sz="95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3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8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8659" marR="3464" lvl="0" indent="0" algn="l" defTabSz="623438" rtl="0" eaLnBrk="1" fontAlgn="auto" latinLnBrk="0" hangingPunct="1">
              <a:lnSpc>
                <a:spcPts val="94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To</a:t>
            </a:r>
            <a:r>
              <a:rPr kumimoji="0" sz="818" b="0" i="0" u="none" strike="noStrike" kern="1200" cap="none" spc="2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what</a:t>
            </a:r>
            <a:r>
              <a:rPr kumimoji="0" sz="818" b="0" i="0" u="none" strike="noStrike" kern="1200" cap="none" spc="2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extent</a:t>
            </a:r>
            <a:r>
              <a:rPr kumimoji="0" sz="818" b="0" i="0" u="none" strike="noStrike" kern="1200" cap="none" spc="3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is</a:t>
            </a:r>
            <a:r>
              <a:rPr kumimoji="0" sz="818" b="0" i="0" u="none" strike="noStrike" kern="1200" cap="none" spc="2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it</a:t>
            </a:r>
            <a:r>
              <a:rPr kumimoji="0" sz="818" b="0" i="0" u="none" strike="noStrike" kern="1200" cap="none" spc="2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the</a:t>
            </a:r>
            <a:r>
              <a:rPr kumimoji="0" sz="818" b="0" i="0" u="none" strike="noStrike" kern="1200" cap="none" spc="2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Court’s</a:t>
            </a:r>
            <a:r>
              <a:rPr kumimoji="0" sz="818" b="0" i="0" u="none" strike="noStrike" kern="1200" cap="none" spc="2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proper</a:t>
            </a:r>
            <a:r>
              <a:rPr kumimoji="0" sz="818" b="0" i="0" u="none" strike="noStrike" kern="1200" cap="none" spc="3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function</a:t>
            </a:r>
            <a:r>
              <a:rPr kumimoji="0" sz="818" b="0" i="0" u="none" strike="noStrike" kern="1200" cap="none" spc="3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to</a:t>
            </a:r>
            <a:r>
              <a:rPr kumimoji="0" sz="818" b="0" i="0" u="none" strike="noStrike" kern="1200" cap="none" spc="2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‘standardize’</a:t>
            </a:r>
            <a:r>
              <a:rPr kumimoji="0" sz="818" b="0" i="0" u="none" strike="noStrike" kern="1200" cap="none" spc="2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American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culture and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society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nationwide?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Do any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other institutions in the public or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private </a:t>
            </a:r>
            <a:r>
              <a:rPr kumimoji="0" sz="818" b="0" i="0" u="none" strike="noStrike" kern="1200" cap="none" spc="-19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sectors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have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nationwide impact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influence?</a:t>
            </a: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64518" marR="46325" lvl="0" indent="-155859" algn="l" defTabSz="623438" rtl="0" eaLnBrk="1" fontAlgn="auto" latinLnBrk="0" hangingPunct="1">
              <a:lnSpc>
                <a:spcPts val="94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>
                <a:tab pos="164085" algn="l"/>
                <a:tab pos="164518" algn="l"/>
              </a:tabLst>
              <a:defRPr/>
            </a:pPr>
            <a:r>
              <a:rPr kumimoji="0" sz="818" b="1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Examples</a:t>
            </a:r>
            <a:r>
              <a:rPr kumimoji="0" sz="818" b="1" i="1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of</a:t>
            </a:r>
            <a:r>
              <a:rPr kumimoji="0" sz="818" b="1" i="1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Centralizing</a:t>
            </a:r>
            <a:r>
              <a:rPr kumimoji="0" sz="818" b="1" i="1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(homogenizing)</a:t>
            </a:r>
            <a:r>
              <a:rPr kumimoji="0" sz="818" b="1" i="1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force</a:t>
            </a:r>
            <a:r>
              <a:rPr kumimoji="0" sz="818" b="1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Media,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social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media,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 </a:t>
            </a:r>
            <a:r>
              <a:rPr kumimoji="0" sz="818" b="0" i="0" u="none" strike="noStrike" kern="1200" cap="none" spc="-19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entertainment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industries;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corporate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retail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(including</a:t>
            </a:r>
            <a:r>
              <a:rPr kumimoji="0" sz="818" b="0" i="0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food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restaurant 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chains)</a:t>
            </a:r>
            <a:r>
              <a:rPr kumimoji="0" sz="818" b="0" i="0" u="none" strike="noStrike" kern="1200" cap="none" spc="-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on-line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retail.</a:t>
            </a: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6234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/>
              <a:defRPr/>
            </a:pP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64518" marR="167549" lvl="0" indent="-155859" algn="l" defTabSz="623438" rtl="0" eaLnBrk="1" fontAlgn="auto" latinLnBrk="0" hangingPunct="1">
              <a:lnSpc>
                <a:spcPts val="94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/>
              <a:buChar char="-"/>
              <a:tabLst>
                <a:tab pos="164085" algn="l"/>
                <a:tab pos="164518" algn="l"/>
              </a:tabLst>
              <a:defRPr/>
            </a:pPr>
            <a:r>
              <a:rPr kumimoji="0" sz="818" b="1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Examples</a:t>
            </a:r>
            <a:r>
              <a:rPr kumimoji="0" sz="818" b="1" i="1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of</a:t>
            </a:r>
            <a:r>
              <a:rPr kumimoji="0" sz="818" b="1" i="1" u="none" strike="noStrike" kern="1200" cap="none" spc="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Regional</a:t>
            </a:r>
            <a:r>
              <a:rPr kumimoji="0" sz="818" b="1" i="1" u="none" strike="noStrike" kern="1200" cap="none" spc="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1" i="1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forces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local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geography,</a:t>
            </a:r>
            <a:r>
              <a:rPr kumimoji="0" sz="818" b="0" i="0" u="none" strike="noStrike" kern="1200" cap="none" spc="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demographics,</a:t>
            </a:r>
            <a:r>
              <a:rPr kumimoji="0" sz="818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culture</a:t>
            </a:r>
            <a:r>
              <a:rPr kumimoji="0" sz="818" b="0" i="0" u="none" strike="noStrike" kern="1200" cap="none" spc="1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(if </a:t>
            </a:r>
            <a:r>
              <a:rPr kumimoji="0" sz="818" b="0" i="0" u="none" strike="noStrike" kern="1200" cap="none" spc="-19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any),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history,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State</a:t>
            </a:r>
            <a:r>
              <a:rPr kumimoji="0" sz="81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and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local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politics,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customs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and</a:t>
            </a:r>
            <a:r>
              <a:rPr kumimoji="0" sz="818" b="0" i="0" u="none" strike="noStrike" kern="1200" cap="none" spc="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818" b="0" i="0" u="none" strike="noStrike" kern="1200" cap="none" spc="-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traditions.</a:t>
            </a:r>
            <a:endParaRPr kumimoji="0" sz="818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450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43981" y="114213"/>
            <a:ext cx="2547938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  <a:tabLst>
                <a:tab pos="1164183" algn="l"/>
                <a:tab pos="1876808" algn="l"/>
              </a:tabLst>
            </a:pPr>
            <a:r>
              <a:rPr sz="818" spc="7" dirty="0">
                <a:solidFill>
                  <a:srgbClr val="0505D7"/>
                </a:solidFill>
                <a:latin typeface="Microsoft Sans Serif"/>
                <a:cs typeface="Microsoft Sans Serif"/>
              </a:rPr>
              <a:t>Case</a:t>
            </a:r>
            <a:r>
              <a:rPr sz="818" spc="-10" dirty="0">
                <a:solidFill>
                  <a:srgbClr val="0505D7"/>
                </a:solidFill>
                <a:latin typeface="Microsoft Sans Serif"/>
                <a:cs typeface="Microsoft Sans Serif"/>
              </a:rPr>
              <a:t> </a:t>
            </a:r>
            <a:r>
              <a:rPr sz="818" spc="3" dirty="0">
                <a:solidFill>
                  <a:srgbClr val="0505D7"/>
                </a:solidFill>
                <a:latin typeface="Microsoft Sans Serif"/>
                <a:cs typeface="Microsoft Sans Serif"/>
              </a:rPr>
              <a:t>4</a:t>
            </a:r>
            <a:r>
              <a:rPr sz="818" spc="3" dirty="0">
                <a:solidFill>
                  <a:srgbClr val="1310B4"/>
                </a:solidFill>
                <a:latin typeface="Microsoft Sans Serif"/>
                <a:cs typeface="Microsoft Sans Serif"/>
              </a:rPr>
              <a:t>:</a:t>
            </a:r>
            <a:r>
              <a:rPr sz="818" spc="3" dirty="0">
                <a:solidFill>
                  <a:srgbClr val="0505D7"/>
                </a:solidFill>
                <a:latin typeface="Microsoft Sans Serif"/>
                <a:cs typeface="Microsoft Sans Serif"/>
              </a:rPr>
              <a:t>21-cv-00651-O	</a:t>
            </a:r>
            <a:r>
              <a:rPr sz="818" spc="-3" dirty="0">
                <a:solidFill>
                  <a:srgbClr val="0505D7"/>
                </a:solidFill>
                <a:latin typeface="Microsoft Sans Serif"/>
                <a:cs typeface="Microsoft Sans Serif"/>
              </a:rPr>
              <a:t>Document</a:t>
            </a:r>
            <a:r>
              <a:rPr sz="818" spc="31" dirty="0">
                <a:solidFill>
                  <a:srgbClr val="0505D7"/>
                </a:solidFill>
                <a:latin typeface="Microsoft Sans Serif"/>
                <a:cs typeface="Microsoft Sans Serif"/>
              </a:rPr>
              <a:t> </a:t>
            </a:r>
            <a:r>
              <a:rPr sz="818" spc="-3" dirty="0">
                <a:solidFill>
                  <a:srgbClr val="0505D7"/>
                </a:solidFill>
                <a:latin typeface="Microsoft Sans Serif"/>
                <a:cs typeface="Microsoft Sans Serif"/>
              </a:rPr>
              <a:t>11	</a:t>
            </a:r>
            <a:r>
              <a:rPr sz="818" spc="-14" dirty="0">
                <a:solidFill>
                  <a:srgbClr val="0505D7"/>
                </a:solidFill>
                <a:latin typeface="Microsoft Sans Serif"/>
                <a:cs typeface="Microsoft Sans Serif"/>
              </a:rPr>
              <a:t>Filed</a:t>
            </a:r>
            <a:r>
              <a:rPr sz="818" spc="14" dirty="0">
                <a:solidFill>
                  <a:srgbClr val="0505D7"/>
                </a:solidFill>
                <a:latin typeface="Microsoft Sans Serif"/>
                <a:cs typeface="Microsoft Sans Serif"/>
              </a:rPr>
              <a:t> </a:t>
            </a:r>
            <a:r>
              <a:rPr sz="818" dirty="0">
                <a:solidFill>
                  <a:srgbClr val="0505D7"/>
                </a:solidFill>
                <a:latin typeface="Microsoft Sans Serif"/>
                <a:cs typeface="Microsoft Sans Serif"/>
              </a:rPr>
              <a:t>05/18/21</a:t>
            </a:r>
            <a:endParaRPr sz="818">
              <a:solidFill>
                <a:prstClr val="black"/>
              </a:solidFill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97299" y="115079"/>
            <a:ext cx="916565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  <a:tabLst>
                <a:tab pos="694008" algn="l"/>
              </a:tabLst>
            </a:pPr>
            <a:r>
              <a:rPr sz="818" spc="-7" dirty="0">
                <a:solidFill>
                  <a:srgbClr val="0505D7"/>
                </a:solidFill>
                <a:latin typeface="Microsoft Sans Serif"/>
                <a:cs typeface="Microsoft Sans Serif"/>
              </a:rPr>
              <a:t>Pag</a:t>
            </a:r>
            <a:r>
              <a:rPr sz="818" spc="-10" dirty="0">
                <a:solidFill>
                  <a:srgbClr val="0505D7"/>
                </a:solidFill>
                <a:latin typeface="Microsoft Sans Serif"/>
                <a:cs typeface="Microsoft Sans Serif"/>
              </a:rPr>
              <a:t>e</a:t>
            </a:r>
            <a:r>
              <a:rPr sz="818" dirty="0">
                <a:solidFill>
                  <a:srgbClr val="0505D7"/>
                </a:solidFill>
                <a:latin typeface="Microsoft Sans Serif"/>
                <a:cs typeface="Microsoft Sans Serif"/>
              </a:rPr>
              <a:t> 1</a:t>
            </a:r>
            <a:r>
              <a:rPr sz="818" spc="14" dirty="0">
                <a:solidFill>
                  <a:srgbClr val="0505D7"/>
                </a:solidFill>
                <a:latin typeface="Microsoft Sans Serif"/>
                <a:cs typeface="Microsoft Sans Serif"/>
              </a:rPr>
              <a:t> </a:t>
            </a:r>
            <a:r>
              <a:rPr sz="818" spc="3" dirty="0">
                <a:solidFill>
                  <a:srgbClr val="0505D7"/>
                </a:solidFill>
                <a:latin typeface="Microsoft Sans Serif"/>
                <a:cs typeface="Microsoft Sans Serif"/>
              </a:rPr>
              <a:t>o</a:t>
            </a:r>
            <a:r>
              <a:rPr sz="818" spc="10" dirty="0">
                <a:solidFill>
                  <a:srgbClr val="0505D7"/>
                </a:solidFill>
                <a:latin typeface="Microsoft Sans Serif"/>
                <a:cs typeface="Microsoft Sans Serif"/>
              </a:rPr>
              <a:t>f</a:t>
            </a:r>
            <a:r>
              <a:rPr sz="818" spc="24" dirty="0">
                <a:solidFill>
                  <a:srgbClr val="0505D7"/>
                </a:solidFill>
                <a:latin typeface="Microsoft Sans Serif"/>
                <a:cs typeface="Microsoft Sans Serif"/>
              </a:rPr>
              <a:t> </a:t>
            </a:r>
            <a:r>
              <a:rPr sz="818" spc="-3" dirty="0">
                <a:solidFill>
                  <a:srgbClr val="0505D7"/>
                </a:solidFill>
                <a:latin typeface="Microsoft Sans Serif"/>
                <a:cs typeface="Microsoft Sans Serif"/>
              </a:rPr>
              <a:t>1</a:t>
            </a:r>
            <a:r>
              <a:rPr sz="818" spc="-7" dirty="0">
                <a:solidFill>
                  <a:srgbClr val="0505D7"/>
                </a:solidFill>
                <a:latin typeface="Microsoft Sans Serif"/>
                <a:cs typeface="Microsoft Sans Serif"/>
              </a:rPr>
              <a:t>8</a:t>
            </a:r>
            <a:r>
              <a:rPr sz="818" dirty="0">
                <a:solidFill>
                  <a:srgbClr val="0505D7"/>
                </a:solidFill>
                <a:latin typeface="Microsoft Sans Serif"/>
                <a:cs typeface="Microsoft Sans Serif"/>
              </a:rPr>
              <a:t>	</a:t>
            </a:r>
            <a:r>
              <a:rPr sz="818" spc="-61" dirty="0">
                <a:solidFill>
                  <a:srgbClr val="0505D7"/>
                </a:solidFill>
                <a:latin typeface="Microsoft Sans Serif"/>
                <a:cs typeface="Microsoft Sans Serif"/>
              </a:rPr>
              <a:t>Page</a:t>
            </a:r>
            <a:endParaRPr sz="818">
              <a:solidFill>
                <a:prstClr val="black"/>
              </a:solidFill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87463" y="536344"/>
            <a:ext cx="2209800" cy="380192"/>
          </a:xfrm>
          <a:prstGeom prst="rect">
            <a:avLst/>
          </a:prstGeom>
        </p:spPr>
        <p:txBody>
          <a:bodyPr vert="horz" wrap="square" lIns="0" tIns="18184" rIns="0" bIns="0" rtlCol="0">
            <a:spAutoFit/>
          </a:bodyPr>
          <a:lstStyle/>
          <a:p>
            <a:pPr marL="8659" marR="3464" indent="3464" algn="ctr" defTabSz="623438">
              <a:lnSpc>
                <a:spcPct val="92400"/>
              </a:lnSpc>
              <a:spcBef>
                <a:spcPts val="143"/>
              </a:spcBef>
            </a:pPr>
            <a:r>
              <a:rPr sz="852" b="1" spc="-14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852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52" b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52" b="1" spc="-24" dirty="0">
                <a:solidFill>
                  <a:prstClr val="black"/>
                </a:solidFill>
                <a:latin typeface="Times New Roman"/>
                <a:cs typeface="Times New Roman"/>
              </a:rPr>
              <a:t>UNITED</a:t>
            </a:r>
            <a:r>
              <a:rPr sz="852" b="1" spc="-14" dirty="0">
                <a:solidFill>
                  <a:prstClr val="black"/>
                </a:solidFill>
                <a:latin typeface="Times New Roman"/>
                <a:cs typeface="Times New Roman"/>
              </a:rPr>
              <a:t> STATES</a:t>
            </a:r>
            <a:r>
              <a:rPr sz="852" b="1" spc="-2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52" b="1" spc="-17" dirty="0">
                <a:solidFill>
                  <a:prstClr val="black"/>
                </a:solidFill>
                <a:latin typeface="Times New Roman"/>
                <a:cs typeface="Times New Roman"/>
              </a:rPr>
              <a:t>DISTRICT </a:t>
            </a:r>
            <a:r>
              <a:rPr sz="852" b="1" spc="-24" dirty="0">
                <a:solidFill>
                  <a:prstClr val="black"/>
                </a:solidFill>
                <a:latin typeface="Times New Roman"/>
                <a:cs typeface="Times New Roman"/>
              </a:rPr>
              <a:t>COURT </a:t>
            </a:r>
            <a:r>
              <a:rPr sz="852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52" b="1" spc="-14" dirty="0">
                <a:solidFill>
                  <a:prstClr val="black"/>
                </a:solidFill>
                <a:latin typeface="Times New Roman"/>
                <a:cs typeface="Times New Roman"/>
              </a:rPr>
              <a:t>FOR</a:t>
            </a:r>
            <a:r>
              <a:rPr sz="852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52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52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52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NORTHERN</a:t>
            </a:r>
            <a:r>
              <a:rPr sz="852" b="1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52" b="1" spc="-24" dirty="0">
                <a:solidFill>
                  <a:prstClr val="black"/>
                </a:solidFill>
                <a:latin typeface="Times New Roman"/>
                <a:cs typeface="Times New Roman"/>
              </a:rPr>
              <a:t>DISTRICT</a:t>
            </a:r>
            <a:r>
              <a:rPr sz="852" b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52" b="1" spc="-17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52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52" b="1" spc="-24" dirty="0">
                <a:solidFill>
                  <a:prstClr val="black"/>
                </a:solidFill>
                <a:latin typeface="Times New Roman"/>
                <a:cs typeface="Times New Roman"/>
              </a:rPr>
              <a:t>TEXAS </a:t>
            </a:r>
            <a:r>
              <a:rPr sz="852" b="1" spc="-20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52" b="1" spc="-14" dirty="0">
                <a:solidFill>
                  <a:prstClr val="black"/>
                </a:solidFill>
                <a:latin typeface="Times New Roman"/>
                <a:cs typeface="Times New Roman"/>
              </a:rPr>
              <a:t>FORT</a:t>
            </a:r>
            <a:r>
              <a:rPr sz="852" b="1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52" b="1" spc="-27" dirty="0">
                <a:solidFill>
                  <a:prstClr val="black"/>
                </a:solidFill>
                <a:latin typeface="Times New Roman"/>
                <a:cs typeface="Times New Roman"/>
              </a:rPr>
              <a:t>WORTH</a:t>
            </a:r>
            <a:r>
              <a:rPr sz="852" b="1" spc="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52" b="1" spc="-17" dirty="0">
                <a:solidFill>
                  <a:prstClr val="black"/>
                </a:solidFill>
                <a:latin typeface="Times New Roman"/>
                <a:cs typeface="Times New Roman"/>
              </a:rPr>
              <a:t>DIVISION</a:t>
            </a:r>
            <a:endParaRPr sz="85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79817" y="1018308"/>
            <a:ext cx="1852180" cy="149171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2555" defTabSz="623438">
              <a:spcBef>
                <a:spcPts val="68"/>
              </a:spcBef>
            </a:pPr>
            <a:r>
              <a:rPr sz="852" b="1" spc="-10" dirty="0">
                <a:solidFill>
                  <a:srgbClr val="020202"/>
                </a:solidFill>
                <a:latin typeface="Times New Roman"/>
                <a:cs typeface="Times New Roman"/>
              </a:rPr>
              <a:t>GREER'S</a:t>
            </a:r>
            <a:r>
              <a:rPr sz="852" b="1" spc="-27" dirty="0">
                <a:solidFill>
                  <a:srgbClr val="020202"/>
                </a:solidFill>
                <a:latin typeface="Times New Roman"/>
                <a:cs typeface="Times New Roman"/>
              </a:rPr>
              <a:t> </a:t>
            </a:r>
            <a:r>
              <a:rPr sz="852" b="1" spc="-24" dirty="0">
                <a:solidFill>
                  <a:srgbClr val="020202"/>
                </a:solidFill>
                <a:latin typeface="Times New Roman"/>
                <a:cs typeface="Times New Roman"/>
              </a:rPr>
              <a:t>RANCH</a:t>
            </a:r>
            <a:r>
              <a:rPr sz="852" b="1" spc="-17" dirty="0">
                <a:solidFill>
                  <a:srgbClr val="020202"/>
                </a:solidFill>
                <a:latin typeface="Times New Roman"/>
                <a:cs typeface="Times New Roman"/>
              </a:rPr>
              <a:t> CAFE</a:t>
            </a:r>
            <a:r>
              <a:rPr sz="852" b="1" spc="14" dirty="0">
                <a:solidFill>
                  <a:srgbClr val="020202"/>
                </a:solidFill>
                <a:latin typeface="Times New Roman"/>
                <a:cs typeface="Times New Roman"/>
              </a:rPr>
              <a:t> </a:t>
            </a:r>
            <a:r>
              <a:rPr sz="852" b="1" spc="-20" dirty="0">
                <a:solidFill>
                  <a:srgbClr val="020202"/>
                </a:solidFill>
                <a:latin typeface="Times New Roman"/>
                <a:cs typeface="Times New Roman"/>
              </a:rPr>
              <a:t>et</a:t>
            </a:r>
            <a:r>
              <a:rPr sz="852" b="1" spc="-14" dirty="0">
                <a:solidFill>
                  <a:srgbClr val="020202"/>
                </a:solidFill>
                <a:latin typeface="Times New Roman"/>
                <a:cs typeface="Times New Roman"/>
              </a:rPr>
              <a:t> </a:t>
            </a:r>
            <a:r>
              <a:rPr sz="852" b="1" spc="-3" dirty="0">
                <a:solidFill>
                  <a:srgbClr val="020202"/>
                </a:solidFill>
                <a:latin typeface="Times New Roman"/>
                <a:cs typeface="Times New Roman"/>
              </a:rPr>
              <a:t>al.,</a:t>
            </a:r>
            <a:endParaRPr sz="852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41139" defTabSz="623438">
              <a:spcBef>
                <a:spcPts val="890"/>
              </a:spcBef>
            </a:pPr>
            <a:r>
              <a:rPr sz="852" b="1" spc="-14" dirty="0">
                <a:solidFill>
                  <a:srgbClr val="020202"/>
                </a:solidFill>
                <a:latin typeface="Times New Roman"/>
                <a:cs typeface="Times New Roman"/>
              </a:rPr>
              <a:t>Plaintiffs,</a:t>
            </a:r>
            <a:endParaRPr sz="852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931"/>
              </a:spcBef>
            </a:pPr>
            <a:r>
              <a:rPr sz="818" b="1" i="1" spc="17" dirty="0">
                <a:solidFill>
                  <a:srgbClr val="040404"/>
                </a:solidFill>
                <a:latin typeface="Times New Roman"/>
                <a:cs typeface="Times New Roman"/>
              </a:rPr>
              <a:t>v.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3854" defTabSz="623438">
              <a:lnSpc>
                <a:spcPts val="1006"/>
              </a:lnSpc>
              <a:spcBef>
                <a:spcPts val="890"/>
              </a:spcBef>
            </a:pPr>
            <a:r>
              <a:rPr sz="852" b="1" spc="-24" dirty="0">
                <a:solidFill>
                  <a:srgbClr val="0E0E0E"/>
                </a:solidFill>
                <a:latin typeface="Times New Roman"/>
                <a:cs typeface="Times New Roman"/>
              </a:rPr>
              <a:t>ISABELLA</a:t>
            </a:r>
            <a:r>
              <a:rPr sz="852" b="1" spc="3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852" b="1" spc="-20" dirty="0">
                <a:solidFill>
                  <a:srgbClr val="0E0E0E"/>
                </a:solidFill>
                <a:latin typeface="Times New Roman"/>
                <a:cs typeface="Times New Roman"/>
              </a:rPr>
              <a:t>CASILLAS</a:t>
            </a:r>
            <a:r>
              <a:rPr sz="852" b="1" spc="7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852" b="1" spc="-17" dirty="0">
                <a:solidFill>
                  <a:srgbClr val="0E0E0E"/>
                </a:solidFill>
                <a:latin typeface="Times New Roman"/>
                <a:cs typeface="Times New Roman"/>
              </a:rPr>
              <a:t>GUZMAN,</a:t>
            </a:r>
            <a:r>
              <a:rPr sz="852" b="1" spc="-2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srgbClr val="0E0E0E"/>
                </a:solidFill>
                <a:latin typeface="Times New Roman"/>
                <a:cs typeface="Times New Roman"/>
              </a:rPr>
              <a:t>in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9092" marR="3464" indent="-433" algn="just" defTabSz="623438">
              <a:lnSpc>
                <a:spcPct val="93000"/>
              </a:lnSpc>
              <a:spcBef>
                <a:spcPts val="51"/>
              </a:spcBef>
            </a:pPr>
            <a:r>
              <a:rPr sz="818" i="1" spc="10" dirty="0">
                <a:solidFill>
                  <a:srgbClr val="0E0E0E"/>
                </a:solidFill>
                <a:latin typeface="Times New Roman"/>
                <a:cs typeface="Times New Roman"/>
              </a:rPr>
              <a:t>her</a:t>
            </a:r>
            <a:r>
              <a:rPr sz="818" i="1" spc="-14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818" i="1" spc="3" dirty="0">
                <a:solidFill>
                  <a:srgbClr val="0E0E0E"/>
                </a:solidFill>
                <a:latin typeface="Times New Roman"/>
                <a:cs typeface="Times New Roman"/>
              </a:rPr>
              <a:t>official </a:t>
            </a:r>
            <a:r>
              <a:rPr sz="818" i="1" dirty="0">
                <a:solidFill>
                  <a:srgbClr val="0E0E0E"/>
                </a:solidFill>
                <a:latin typeface="Times New Roman"/>
                <a:cs typeface="Times New Roman"/>
              </a:rPr>
              <a:t>capaci</a:t>
            </a:r>
            <a:r>
              <a:rPr sz="818" i="1" spc="7" dirty="0">
                <a:solidFill>
                  <a:srgbClr val="0E0E0E"/>
                </a:solidFill>
                <a:latin typeface="Times New Roman"/>
                <a:cs typeface="Times New Roman"/>
              </a:rPr>
              <a:t>ty </a:t>
            </a:r>
            <a:r>
              <a:rPr sz="818" i="1" spc="-10" dirty="0">
                <a:solidFill>
                  <a:srgbClr val="0E0E0E"/>
                </a:solidFill>
                <a:latin typeface="Times New Roman"/>
                <a:cs typeface="Times New Roman"/>
              </a:rPr>
              <a:t>as</a:t>
            </a:r>
            <a:r>
              <a:rPr sz="818" i="1" spc="61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srgbClr val="0E0E0E"/>
                </a:solidFill>
                <a:latin typeface="Times New Roman"/>
                <a:cs typeface="Times New Roman"/>
              </a:rPr>
              <a:t>administrator</a:t>
            </a:r>
            <a:r>
              <a:rPr sz="818" i="1" spc="14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818" i="1" spc="78" dirty="0">
                <a:solidFill>
                  <a:srgbClr val="0E0E0E"/>
                </a:solidFill>
                <a:latin typeface="Times New Roman"/>
                <a:cs typeface="Times New Roman"/>
              </a:rPr>
              <a:t>o</a:t>
            </a:r>
            <a:r>
              <a:rPr sz="818" i="1" spc="44" dirty="0">
                <a:solidFill>
                  <a:srgbClr val="0E0E0E"/>
                </a:solidFill>
                <a:latin typeface="Times New Roman"/>
                <a:cs typeface="Times New Roman"/>
              </a:rPr>
              <a:t>f</a:t>
            </a:r>
            <a:r>
              <a:rPr sz="818" i="1" spc="-13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818" i="1" spc="-10" dirty="0">
                <a:solidFill>
                  <a:srgbClr val="0E0E0E"/>
                </a:solidFill>
                <a:latin typeface="Times New Roman"/>
                <a:cs typeface="Times New Roman"/>
              </a:rPr>
              <a:t>the  </a:t>
            </a:r>
            <a:r>
              <a:rPr sz="818" i="1" spc="-7" dirty="0">
                <a:solidFill>
                  <a:srgbClr val="0E0E0E"/>
                </a:solidFill>
                <a:latin typeface="Times New Roman"/>
                <a:cs typeface="Times New Roman"/>
              </a:rPr>
              <a:t>Small </a:t>
            </a:r>
            <a:r>
              <a:rPr sz="818" i="1" dirty="0">
                <a:solidFill>
                  <a:srgbClr val="0E0E0E"/>
                </a:solidFill>
                <a:latin typeface="Times New Roman"/>
                <a:cs typeface="Times New Roman"/>
              </a:rPr>
              <a:t>Business </a:t>
            </a:r>
            <a:r>
              <a:rPr sz="818" i="1" spc="3" dirty="0">
                <a:solidFill>
                  <a:srgbClr val="0E0E0E"/>
                </a:solidFill>
                <a:latin typeface="Times New Roman"/>
                <a:cs typeface="Times New Roman"/>
              </a:rPr>
              <a:t>Administration </a:t>
            </a:r>
            <a:r>
              <a:rPr sz="852" b="1" spc="-20" dirty="0">
                <a:solidFill>
                  <a:srgbClr val="0E0E0E"/>
                </a:solidFill>
                <a:latin typeface="Times New Roman"/>
                <a:cs typeface="Times New Roman"/>
              </a:rPr>
              <a:t>and </a:t>
            </a:r>
            <a:r>
              <a:rPr sz="852" b="1" spc="-17" dirty="0">
                <a:solidFill>
                  <a:srgbClr val="0E0E0E"/>
                </a:solidFill>
                <a:latin typeface="Times New Roman"/>
                <a:cs typeface="Times New Roman"/>
              </a:rPr>
              <a:t>United </a:t>
            </a:r>
            <a:r>
              <a:rPr sz="852" b="1" spc="-14" dirty="0">
                <a:solidFill>
                  <a:srgbClr val="0E0E0E"/>
                </a:solidFill>
                <a:latin typeface="Times New Roman"/>
                <a:cs typeface="Times New Roman"/>
              </a:rPr>
              <a:t> States</a:t>
            </a:r>
            <a:r>
              <a:rPr sz="852" b="1" spc="-17" dirty="0">
                <a:solidFill>
                  <a:srgbClr val="0E0E0E"/>
                </a:solidFill>
                <a:latin typeface="Times New Roman"/>
                <a:cs typeface="Times New Roman"/>
              </a:rPr>
              <a:t> Small</a:t>
            </a:r>
            <a:r>
              <a:rPr sz="852" b="1" spc="3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852" b="1" spc="-14" dirty="0">
                <a:solidFill>
                  <a:srgbClr val="0E0E0E"/>
                </a:solidFill>
                <a:latin typeface="Times New Roman"/>
                <a:cs typeface="Times New Roman"/>
              </a:rPr>
              <a:t>Business</a:t>
            </a:r>
            <a:r>
              <a:rPr sz="852" b="1" spc="-7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852" b="1" spc="-17" dirty="0">
                <a:solidFill>
                  <a:srgbClr val="0E0E0E"/>
                </a:solidFill>
                <a:latin typeface="Times New Roman"/>
                <a:cs typeface="Times New Roman"/>
              </a:rPr>
              <a:t>Administration,</a:t>
            </a:r>
            <a:endParaRPr sz="852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41572" defTabSz="623438">
              <a:spcBef>
                <a:spcPts val="883"/>
              </a:spcBef>
            </a:pPr>
            <a:r>
              <a:rPr sz="852" b="1" spc="-17" dirty="0">
                <a:solidFill>
                  <a:srgbClr val="010101"/>
                </a:solidFill>
                <a:latin typeface="Times New Roman"/>
                <a:cs typeface="Times New Roman"/>
              </a:rPr>
              <a:t>Defendants.</a:t>
            </a:r>
            <a:endParaRPr sz="85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58011" y="1506335"/>
            <a:ext cx="1452130" cy="13987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52" b="1" spc="-14" dirty="0">
                <a:solidFill>
                  <a:srgbClr val="060606"/>
                </a:solidFill>
                <a:latin typeface="Times New Roman"/>
                <a:cs typeface="Times New Roman"/>
              </a:rPr>
              <a:t>Civil</a:t>
            </a:r>
            <a:r>
              <a:rPr sz="852" b="1" spc="10" dirty="0">
                <a:solidFill>
                  <a:srgbClr val="060606"/>
                </a:solidFill>
                <a:latin typeface="Times New Roman"/>
                <a:cs typeface="Times New Roman"/>
              </a:rPr>
              <a:t> </a:t>
            </a:r>
            <a:r>
              <a:rPr sz="852" b="1" spc="-14" dirty="0">
                <a:solidFill>
                  <a:srgbClr val="060606"/>
                </a:solidFill>
                <a:latin typeface="Times New Roman"/>
                <a:cs typeface="Times New Roman"/>
              </a:rPr>
              <a:t>Action</a:t>
            </a:r>
            <a:r>
              <a:rPr sz="852" b="1" spc="-31" dirty="0">
                <a:solidFill>
                  <a:srgbClr val="060606"/>
                </a:solidFill>
                <a:latin typeface="Times New Roman"/>
                <a:cs typeface="Times New Roman"/>
              </a:rPr>
              <a:t> </a:t>
            </a:r>
            <a:r>
              <a:rPr sz="852" b="1" spc="-17" dirty="0">
                <a:solidFill>
                  <a:srgbClr val="060606"/>
                </a:solidFill>
                <a:latin typeface="Times New Roman"/>
                <a:cs typeface="Times New Roman"/>
              </a:rPr>
              <a:t>No.</a:t>
            </a:r>
            <a:r>
              <a:rPr sz="852" b="1" spc="191" dirty="0">
                <a:solidFill>
                  <a:srgbClr val="060606"/>
                </a:solidFill>
                <a:latin typeface="Times New Roman"/>
                <a:cs typeface="Times New Roman"/>
              </a:rPr>
              <a:t> </a:t>
            </a:r>
            <a:r>
              <a:rPr sz="852" b="1" spc="-14" dirty="0">
                <a:solidFill>
                  <a:srgbClr val="060606"/>
                </a:solidFill>
                <a:latin typeface="Times New Roman"/>
                <a:cs typeface="Times New Roman"/>
              </a:rPr>
              <a:t>4:21-cv-00651-</a:t>
            </a:r>
            <a:endParaRPr sz="85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68204" y="1036060"/>
            <a:ext cx="64943" cy="1491375"/>
          </a:xfrm>
          <a:prstGeom prst="rect">
            <a:avLst/>
          </a:prstGeom>
        </p:spPr>
        <p:txBody>
          <a:bodyPr vert="horz" wrap="square" lIns="0" tIns="16452" rIns="0" bIns="0" rtlCol="0">
            <a:spAutoFit/>
          </a:bodyPr>
          <a:lstStyle/>
          <a:p>
            <a:pPr marL="8659" defTabSz="623438">
              <a:spcBef>
                <a:spcPts val="130"/>
              </a:spcBef>
            </a:pPr>
            <a:r>
              <a:rPr sz="750" b="1" dirty="0">
                <a:solidFill>
                  <a:srgbClr val="0D0D0D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61"/>
              </a:spcBef>
            </a:pPr>
            <a:r>
              <a:rPr sz="750" b="1" dirty="0">
                <a:solidFill>
                  <a:srgbClr val="0D0D0D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55"/>
              </a:spcBef>
            </a:pPr>
            <a:r>
              <a:rPr sz="750" b="1" dirty="0">
                <a:solidFill>
                  <a:srgbClr val="0D0D0D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48"/>
              </a:spcBef>
            </a:pPr>
            <a:r>
              <a:rPr sz="750" b="1" dirty="0">
                <a:solidFill>
                  <a:srgbClr val="0D0D0D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82"/>
              </a:spcBef>
            </a:pPr>
            <a:r>
              <a:rPr sz="750" b="1" dirty="0">
                <a:solidFill>
                  <a:srgbClr val="060606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44"/>
              </a:spcBef>
            </a:pPr>
            <a:r>
              <a:rPr sz="750" b="1" dirty="0">
                <a:solidFill>
                  <a:srgbClr val="060606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51"/>
              </a:spcBef>
            </a:pPr>
            <a:r>
              <a:rPr sz="750" b="1" dirty="0">
                <a:solidFill>
                  <a:srgbClr val="0B0B0B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55"/>
              </a:spcBef>
            </a:pPr>
            <a:r>
              <a:rPr sz="750" b="1" dirty="0">
                <a:solidFill>
                  <a:srgbClr val="0B0B0B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48"/>
              </a:spcBef>
            </a:pPr>
            <a:r>
              <a:rPr sz="750" b="1" dirty="0">
                <a:solidFill>
                  <a:srgbClr val="0D0D0D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44"/>
              </a:spcBef>
            </a:pPr>
            <a:r>
              <a:rPr sz="750" b="1" dirty="0">
                <a:solidFill>
                  <a:srgbClr val="0F0F0F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55"/>
              </a:spcBef>
            </a:pPr>
            <a:r>
              <a:rPr sz="750" b="1" dirty="0">
                <a:solidFill>
                  <a:srgbClr val="0A0A0A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55"/>
              </a:spcBef>
            </a:pPr>
            <a:r>
              <a:rPr sz="750" b="1" dirty="0">
                <a:solidFill>
                  <a:srgbClr val="0A0A0A"/>
                </a:solidFill>
                <a:latin typeface="Times New Roman"/>
                <a:cs typeface="Times New Roman"/>
              </a:rPr>
              <a:t>§</a:t>
            </a: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03790" y="2637732"/>
            <a:ext cx="3739428" cy="199755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901486" defTabSz="623438">
              <a:spcBef>
                <a:spcPts val="68"/>
              </a:spcBef>
            </a:pPr>
            <a:r>
              <a:rPr sz="852" b="1" u="heavy" spc="-17" dirty="0">
                <a:solidFill>
                  <a:prstClr val="black"/>
                </a:solidFill>
                <a:uFill>
                  <a:solidFill>
                    <a:srgbClr val="1C1C1C"/>
                  </a:solidFill>
                </a:uFill>
                <a:latin typeface="Times New Roman"/>
                <a:cs typeface="Times New Roman"/>
              </a:rPr>
              <a:t>ORDER</a:t>
            </a:r>
            <a:endParaRPr sz="852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099" marR="29440" indent="319512" algn="just" defTabSz="623438">
              <a:lnSpc>
                <a:spcPts val="1895"/>
              </a:lnSpc>
              <a:spcBef>
                <a:spcPts val="215"/>
              </a:spcBef>
            </a:pPr>
            <a:r>
              <a:rPr sz="818" spc="-7" dirty="0">
                <a:solidFill>
                  <a:srgbClr val="101010"/>
                </a:solidFill>
                <a:latin typeface="Times New Roman"/>
                <a:cs typeface="Times New Roman"/>
              </a:rPr>
              <a:t>Before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the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Court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are </a:t>
            </a:r>
            <a:r>
              <a:rPr sz="818" spc="10" dirty="0">
                <a:solidFill>
                  <a:srgbClr val="101010"/>
                </a:solidFill>
                <a:latin typeface="Times New Roman"/>
                <a:cs typeface="Times New Roman"/>
              </a:rPr>
              <a:t>Plaintiffs'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Motion </a:t>
            </a:r>
            <a:r>
              <a:rPr sz="818" spc="-7" dirty="0">
                <a:solidFill>
                  <a:srgbClr val="101010"/>
                </a:solidFill>
                <a:latin typeface="Times New Roman"/>
                <a:cs typeface="Times New Roman"/>
              </a:rPr>
              <a:t>for </a:t>
            </a:r>
            <a:r>
              <a:rPr sz="818" spc="-3" dirty="0">
                <a:solidFill>
                  <a:srgbClr val="101010"/>
                </a:solidFill>
                <a:latin typeface="Times New Roman"/>
                <a:cs typeface="Times New Roman"/>
              </a:rPr>
              <a:t>Temporary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Restraining </a:t>
            </a:r>
            <a:r>
              <a:rPr sz="818" spc="7" dirty="0">
                <a:solidFill>
                  <a:srgbClr val="101010"/>
                </a:solidFill>
                <a:latin typeface="Times New Roman"/>
                <a:cs typeface="Times New Roman"/>
              </a:rPr>
              <a:t>Order </a:t>
            </a:r>
            <a:r>
              <a:rPr sz="818" spc="-3" dirty="0">
                <a:solidFill>
                  <a:srgbClr val="101010"/>
                </a:solidFill>
                <a:latin typeface="Times New Roman"/>
                <a:cs typeface="Times New Roman"/>
              </a:rPr>
              <a:t>(ECF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 filed</a:t>
            </a:r>
            <a:r>
              <a:rPr sz="818" spc="1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May</a:t>
            </a:r>
            <a:r>
              <a:rPr sz="818" spc="3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16,</a:t>
            </a:r>
            <a:r>
              <a:rPr sz="818" spc="3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101010"/>
                </a:solidFill>
                <a:latin typeface="Times New Roman"/>
                <a:cs typeface="Times New Roman"/>
              </a:rPr>
              <a:t>2021,</a:t>
            </a:r>
            <a:r>
              <a:rPr sz="818" spc="41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14" dirty="0">
                <a:solidFill>
                  <a:srgbClr val="101010"/>
                </a:solidFill>
                <a:latin typeface="Times New Roman"/>
                <a:cs typeface="Times New Roman"/>
              </a:rPr>
              <a:t>and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14" dirty="0">
                <a:solidFill>
                  <a:srgbClr val="101010"/>
                </a:solidFill>
                <a:latin typeface="Times New Roman"/>
                <a:cs typeface="Times New Roman"/>
              </a:rPr>
              <a:t>Defendants'</a:t>
            </a:r>
            <a:r>
              <a:rPr sz="818" spc="2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7" dirty="0">
                <a:solidFill>
                  <a:srgbClr val="101010"/>
                </a:solidFill>
                <a:latin typeface="Times New Roman"/>
                <a:cs typeface="Times New Roman"/>
              </a:rPr>
              <a:t>Response</a:t>
            </a:r>
            <a:r>
              <a:rPr sz="818" spc="10" baseline="34722" dirty="0">
                <a:solidFill>
                  <a:srgbClr val="101010"/>
                </a:solidFill>
                <a:latin typeface="High Tower Text"/>
                <a:cs typeface="High Tower Text"/>
              </a:rPr>
              <a:t>1 </a:t>
            </a:r>
            <a:r>
              <a:rPr sz="818" spc="82" baseline="34722" dirty="0">
                <a:solidFill>
                  <a:srgbClr val="101010"/>
                </a:solidFill>
                <a:latin typeface="High Tower Text"/>
                <a:cs typeface="High Tower Text"/>
              </a:rPr>
              <a:t> </a:t>
            </a:r>
            <a:r>
              <a:rPr sz="818" spc="-3" dirty="0">
                <a:solidFill>
                  <a:srgbClr val="101010"/>
                </a:solidFill>
                <a:latin typeface="Times New Roman"/>
                <a:cs typeface="Times New Roman"/>
              </a:rPr>
              <a:t>(ECF</a:t>
            </a:r>
            <a:r>
              <a:rPr sz="818" spc="2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Nos.</a:t>
            </a:r>
            <a:r>
              <a:rPr sz="818" spc="44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24" dirty="0">
                <a:solidFill>
                  <a:srgbClr val="101010"/>
                </a:solidFill>
                <a:latin typeface="Times New Roman"/>
                <a:cs typeface="Times New Roman"/>
              </a:rPr>
              <a:t>9-10),</a:t>
            </a:r>
            <a:r>
              <a:rPr sz="818" spc="1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filed</a:t>
            </a:r>
            <a:r>
              <a:rPr sz="818" spc="1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May</a:t>
            </a:r>
            <a:r>
              <a:rPr sz="818" spc="51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101010"/>
                </a:solidFill>
                <a:latin typeface="Times New Roman"/>
                <a:cs typeface="Times New Roman"/>
              </a:rPr>
              <a:t>18,</a:t>
            </a:r>
            <a:r>
              <a:rPr sz="818" spc="34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2021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099" indent="866" algn="just" defTabSz="623438">
              <a:spcBef>
                <a:spcPts val="733"/>
              </a:spcBef>
            </a:pP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seek</a:t>
            </a:r>
            <a:r>
              <a:rPr sz="818" spc="10" dirty="0">
                <a:solidFill>
                  <a:srgbClr val="101010"/>
                </a:solidFill>
                <a:latin typeface="Times New Roman"/>
                <a:cs typeface="Times New Roman"/>
              </a:rPr>
              <a:t> a</a:t>
            </a:r>
            <a:r>
              <a:rPr sz="818" spc="48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Temporary</a:t>
            </a:r>
            <a:r>
              <a:rPr sz="818" spc="2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Restraining</a:t>
            </a:r>
            <a:r>
              <a:rPr sz="818" spc="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Order</a:t>
            </a:r>
            <a:r>
              <a:rPr sz="818" spc="51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10" dirty="0">
                <a:solidFill>
                  <a:srgbClr val="101010"/>
                </a:solidFill>
                <a:latin typeface="Times New Roman"/>
                <a:cs typeface="Times New Roman"/>
              </a:rPr>
              <a:t>("TRO")</a:t>
            </a:r>
            <a:r>
              <a:rPr sz="818" spc="3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10" dirty="0">
                <a:solidFill>
                  <a:srgbClr val="101010"/>
                </a:solidFill>
                <a:latin typeface="Times New Roman"/>
                <a:cs typeface="Times New Roman"/>
              </a:rPr>
              <a:t>to</a:t>
            </a:r>
            <a:r>
              <a:rPr sz="818" spc="24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7" dirty="0">
                <a:solidFill>
                  <a:srgbClr val="101010"/>
                </a:solidFill>
                <a:latin typeface="Times New Roman"/>
                <a:cs typeface="Times New Roman"/>
              </a:rPr>
              <a:t>enjoin</a:t>
            </a:r>
            <a:r>
              <a:rPr sz="818" spc="24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10" dirty="0">
                <a:solidFill>
                  <a:srgbClr val="101010"/>
                </a:solidFill>
                <a:latin typeface="Times New Roman"/>
                <a:cs typeface="Times New Roman"/>
              </a:rPr>
              <a:t>the</a:t>
            </a:r>
            <a:r>
              <a:rPr sz="818" spc="31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srgbClr val="101010"/>
                </a:solidFill>
                <a:latin typeface="Times New Roman"/>
                <a:cs typeface="Times New Roman"/>
              </a:rPr>
              <a:t>Small</a:t>
            </a:r>
            <a:r>
              <a:rPr sz="818" spc="55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Business</a:t>
            </a:r>
            <a:r>
              <a:rPr sz="818" spc="2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Adrninistr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4635" marR="33337" indent="3464" algn="just" defTabSz="623438">
              <a:lnSpc>
                <a:spcPct val="191700"/>
              </a:lnSpc>
              <a:spcBef>
                <a:spcPts val="27"/>
              </a:spcBef>
            </a:pP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distributing </a:t>
            </a:r>
            <a:r>
              <a:rPr sz="818" spc="-3" dirty="0">
                <a:solidFill>
                  <a:srgbClr val="101010"/>
                </a:solidFill>
                <a:latin typeface="Times New Roman"/>
                <a:cs typeface="Times New Roman"/>
              </a:rPr>
              <a:t>$28.6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billion </a:t>
            </a:r>
            <a:r>
              <a:rPr sz="818" spc="7" dirty="0">
                <a:solidFill>
                  <a:srgbClr val="101010"/>
                </a:solidFill>
                <a:latin typeface="Times New Roman"/>
                <a:cs typeface="Times New Roman"/>
              </a:rPr>
              <a:t>in </a:t>
            </a:r>
            <a:r>
              <a:rPr sz="818" spc="-3" dirty="0">
                <a:solidFill>
                  <a:srgbClr val="101010"/>
                </a:solidFill>
                <a:latin typeface="Times New Roman"/>
                <a:cs typeface="Times New Roman"/>
              </a:rPr>
              <a:t>grants </a:t>
            </a:r>
            <a:r>
              <a:rPr sz="818" spc="10" dirty="0">
                <a:solidFill>
                  <a:srgbClr val="101010"/>
                </a:solidFill>
                <a:latin typeface="Times New Roman"/>
                <a:cs typeface="Times New Roman"/>
              </a:rPr>
              <a:t>awarded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to </a:t>
            </a:r>
            <a:r>
              <a:rPr sz="818" spc="10" dirty="0">
                <a:solidFill>
                  <a:srgbClr val="101010"/>
                </a:solidFill>
                <a:latin typeface="Times New Roman"/>
                <a:cs typeface="Times New Roman"/>
              </a:rPr>
              <a:t>a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priority </a:t>
            </a:r>
            <a:r>
              <a:rPr sz="818" spc="7" dirty="0">
                <a:solidFill>
                  <a:srgbClr val="101010"/>
                </a:solidFill>
                <a:latin typeface="Times New Roman"/>
                <a:cs typeface="Times New Roman"/>
              </a:rPr>
              <a:t>group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based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on </a:t>
            </a:r>
            <a:r>
              <a:rPr sz="818" spc="7" dirty="0">
                <a:solidFill>
                  <a:srgbClr val="101010"/>
                </a:solidFill>
                <a:latin typeface="Times New Roman"/>
                <a:cs typeface="Times New Roman"/>
              </a:rPr>
              <a:t>race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or </a:t>
            </a:r>
            <a:r>
              <a:rPr sz="818" spc="17" dirty="0">
                <a:solidFill>
                  <a:srgbClr val="101010"/>
                </a:solidFill>
                <a:latin typeface="Times New Roman"/>
                <a:cs typeface="Times New Roman"/>
              </a:rPr>
              <a:t>gend </a:t>
            </a:r>
            <a:r>
              <a:rPr sz="818" spc="20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7" dirty="0">
                <a:solidFill>
                  <a:srgbClr val="101010"/>
                </a:solidFill>
                <a:latin typeface="Times New Roman"/>
                <a:cs typeface="Times New Roman"/>
              </a:rPr>
              <a:t>considered</a:t>
            </a:r>
            <a:r>
              <a:rPr sz="818" spc="-3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the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motion,</a:t>
            </a:r>
            <a:r>
              <a:rPr sz="818" spc="-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briefing,</a:t>
            </a:r>
            <a:r>
              <a:rPr sz="818" spc="-10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14" dirty="0">
                <a:solidFill>
                  <a:srgbClr val="101010"/>
                </a:solidFill>
                <a:latin typeface="Times New Roman"/>
                <a:cs typeface="Times New Roman"/>
              </a:rPr>
              <a:t>and</a:t>
            </a:r>
            <a:r>
              <a:rPr sz="818" spc="-1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applicable</a:t>
            </a:r>
            <a:r>
              <a:rPr sz="818" spc="-1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law,</a:t>
            </a:r>
            <a:r>
              <a:rPr sz="818" spc="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and</a:t>
            </a:r>
            <a:r>
              <a:rPr sz="818" spc="-1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for</a:t>
            </a:r>
            <a:r>
              <a:rPr sz="818" spc="-3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the</a:t>
            </a:r>
            <a:r>
              <a:rPr sz="818" spc="-31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reasons</a:t>
            </a:r>
            <a:r>
              <a:rPr sz="818" spc="-10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set</a:t>
            </a:r>
            <a:r>
              <a:rPr sz="818" spc="-14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forth </a:t>
            </a:r>
            <a:r>
              <a:rPr sz="818" spc="3" dirty="0">
                <a:solidFill>
                  <a:srgbClr val="101010"/>
                </a:solidFill>
                <a:latin typeface="Times New Roman"/>
                <a:cs typeface="Times New Roman"/>
              </a:rPr>
              <a:t>below </a:t>
            </a:r>
            <a:r>
              <a:rPr sz="818" spc="-194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52" b="1" spc="-17" dirty="0">
                <a:solidFill>
                  <a:srgbClr val="101010"/>
                </a:solidFill>
                <a:latin typeface="Times New Roman"/>
                <a:cs typeface="Times New Roman"/>
              </a:rPr>
              <a:t>GRANTS</a:t>
            </a:r>
            <a:r>
              <a:rPr sz="852" b="1" spc="-24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the</a:t>
            </a:r>
            <a:r>
              <a:rPr sz="818" spc="7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srgbClr val="101010"/>
                </a:solidFill>
                <a:latin typeface="Times New Roman"/>
                <a:cs typeface="Times New Roman"/>
              </a:rPr>
              <a:t>motion.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/>
            <a:endParaRPr sz="1159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893260" defTabSz="623438">
              <a:spcBef>
                <a:spcPts val="730"/>
              </a:spcBef>
            </a:pPr>
            <a:r>
              <a:rPr sz="818" spc="7" dirty="0">
                <a:solidFill>
                  <a:srgbClr val="121212"/>
                </a:solidFill>
                <a:latin typeface="Times New Roman"/>
                <a:cs typeface="Times New Roman"/>
              </a:rPr>
              <a:t>...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40212" y="5023476"/>
            <a:ext cx="3217285" cy="19757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1227" spc="7" dirty="0">
                <a:solidFill>
                  <a:srgbClr val="101010"/>
                </a:solidFill>
                <a:latin typeface="Times New Roman"/>
                <a:cs typeface="Times New Roman"/>
              </a:rPr>
              <a:t>POLICYMAKING</a:t>
            </a:r>
            <a:r>
              <a:rPr sz="1227" spc="-10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1227" spc="17" dirty="0">
                <a:solidFill>
                  <a:srgbClr val="101010"/>
                </a:solidFill>
                <a:latin typeface="Times New Roman"/>
                <a:cs typeface="Times New Roman"/>
              </a:rPr>
              <a:t>AND</a:t>
            </a:r>
            <a:r>
              <a:rPr sz="1227" spc="-10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1227" dirty="0">
                <a:solidFill>
                  <a:srgbClr val="101010"/>
                </a:solidFill>
                <a:latin typeface="Times New Roman"/>
                <a:cs typeface="Times New Roman"/>
              </a:rPr>
              <a:t>EQUAL</a:t>
            </a:r>
            <a:r>
              <a:rPr sz="1227" spc="-10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1227" spc="10" dirty="0">
                <a:solidFill>
                  <a:srgbClr val="101010"/>
                </a:solidFill>
                <a:latin typeface="Times New Roman"/>
                <a:cs typeface="Times New Roman"/>
              </a:rPr>
              <a:t>PROTECTION</a:t>
            </a:r>
            <a:endParaRPr sz="1227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74589" y="476147"/>
            <a:ext cx="1763181" cy="460234"/>
          </a:xfrm>
          <a:prstGeom prst="rect">
            <a:avLst/>
          </a:prstGeom>
        </p:spPr>
        <p:txBody>
          <a:bodyPr vert="horz" wrap="square" lIns="0" tIns="13124" rIns="0" bIns="0" rtlCol="0">
            <a:spAutoFit/>
          </a:bodyPr>
          <a:lstStyle/>
          <a:p>
            <a:pPr marL="13124" defTabSz="944941">
              <a:lnSpc>
                <a:spcPts val="2222"/>
              </a:lnSpc>
              <a:spcBef>
                <a:spcPts val="103"/>
              </a:spcBef>
            </a:pPr>
            <a:r>
              <a:rPr sz="1343" b="1" spc="-21" dirty="0">
                <a:solidFill>
                  <a:srgbClr val="060606"/>
                </a:solidFill>
                <a:latin typeface="Calibri"/>
                <a:cs typeface="Calibri"/>
              </a:rPr>
              <a:t>Governo</a:t>
            </a:r>
            <a:r>
              <a:rPr sz="1343" b="1" spc="-10" dirty="0">
                <a:solidFill>
                  <a:srgbClr val="060606"/>
                </a:solidFill>
                <a:latin typeface="Calibri"/>
                <a:cs typeface="Calibri"/>
              </a:rPr>
              <a:t>r</a:t>
            </a:r>
            <a:r>
              <a:rPr sz="1343" b="1" spc="36" dirty="0">
                <a:solidFill>
                  <a:srgbClr val="060606"/>
                </a:solidFill>
                <a:latin typeface="Calibri"/>
                <a:cs typeface="Calibri"/>
              </a:rPr>
              <a:t> </a:t>
            </a:r>
            <a:r>
              <a:rPr sz="1343" b="1" spc="-36" dirty="0">
                <a:solidFill>
                  <a:srgbClr val="060606"/>
                </a:solidFill>
                <a:latin typeface="Calibri"/>
                <a:cs typeface="Calibri"/>
              </a:rPr>
              <a:t>Phil</a:t>
            </a:r>
            <a:r>
              <a:rPr sz="1343" b="1" spc="118" dirty="0">
                <a:solidFill>
                  <a:srgbClr val="060606"/>
                </a:solidFill>
                <a:latin typeface="Calibri"/>
                <a:cs typeface="Calibri"/>
              </a:rPr>
              <a:t> </a:t>
            </a:r>
            <a:r>
              <a:rPr sz="1343" b="1" spc="-36" dirty="0">
                <a:solidFill>
                  <a:srgbClr val="060606"/>
                </a:solidFill>
                <a:latin typeface="Calibri"/>
                <a:cs typeface="Calibri"/>
              </a:rPr>
              <a:t>Murph</a:t>
            </a:r>
            <a:r>
              <a:rPr sz="1343" b="1" spc="-26" dirty="0">
                <a:solidFill>
                  <a:srgbClr val="060606"/>
                </a:solidFill>
                <a:latin typeface="Calibri"/>
                <a:cs typeface="Calibri"/>
              </a:rPr>
              <a:t>y</a:t>
            </a:r>
            <a:r>
              <a:rPr sz="1343" b="1" spc="-124" dirty="0">
                <a:solidFill>
                  <a:srgbClr val="060606"/>
                </a:solidFill>
                <a:latin typeface="Calibri"/>
                <a:cs typeface="Calibri"/>
              </a:rPr>
              <a:t> </a:t>
            </a:r>
            <a:r>
              <a:rPr sz="1860" b="1" i="1" spc="-16" dirty="0">
                <a:solidFill>
                  <a:srgbClr val="3893D0"/>
                </a:solidFill>
                <a:latin typeface="Verdana"/>
                <a:cs typeface="Verdana"/>
              </a:rPr>
              <a:t>0</a:t>
            </a:r>
            <a:endParaRPr sz="1860">
              <a:solidFill>
                <a:prstClr val="black"/>
              </a:solidFill>
              <a:latin typeface="Verdana"/>
              <a:cs typeface="Verdana"/>
            </a:endParaRPr>
          </a:p>
          <a:p>
            <a:pPr marL="20342" defTabSz="944941">
              <a:lnSpc>
                <a:spcPts val="1354"/>
              </a:lnSpc>
            </a:pPr>
            <a:r>
              <a:rPr sz="1137" spc="-57" dirty="0">
                <a:solidFill>
                  <a:srgbClr val="70777A"/>
                </a:solidFill>
                <a:latin typeface="Verdana"/>
                <a:cs typeface="Verdana"/>
              </a:rPr>
              <a:t>@GovMurphy</a:t>
            </a:r>
            <a:endParaRPr sz="1137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38573" y="578211"/>
            <a:ext cx="135175" cy="120129"/>
          </a:xfrm>
          <a:prstGeom prst="rect">
            <a:avLst/>
          </a:prstGeom>
        </p:spPr>
        <p:txBody>
          <a:bodyPr vert="horz" wrap="square" lIns="0" tIns="13124" rIns="0" bIns="0" rtlCol="0">
            <a:spAutoFit/>
          </a:bodyPr>
          <a:lstStyle/>
          <a:p>
            <a:pPr marL="13124" defTabSz="944941">
              <a:spcBef>
                <a:spcPts val="103"/>
              </a:spcBef>
            </a:pPr>
            <a:r>
              <a:rPr sz="672" b="1" spc="367" dirty="0">
                <a:solidFill>
                  <a:srgbClr val="5F636B"/>
                </a:solidFill>
                <a:latin typeface="Times New Roman"/>
                <a:cs typeface="Times New Roman"/>
              </a:rPr>
              <a:t>V</a:t>
            </a:r>
            <a:endParaRPr sz="67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1368" y="1130590"/>
            <a:ext cx="2918074" cy="4430102"/>
          </a:xfrm>
          <a:prstGeom prst="rect">
            <a:avLst/>
          </a:prstGeom>
        </p:spPr>
        <p:txBody>
          <a:bodyPr vert="horz" wrap="square" lIns="0" tIns="26903" rIns="0" bIns="0" rtlCol="0">
            <a:spAutoFit/>
          </a:bodyPr>
          <a:lstStyle/>
          <a:p>
            <a:pPr marL="13780" marR="826823" defTabSz="944941">
              <a:lnSpc>
                <a:spcPts val="2315"/>
              </a:lnSpc>
              <a:spcBef>
                <a:spcPts val="211"/>
              </a:spcBef>
            </a:pPr>
            <a:r>
              <a:rPr sz="1963" spc="-78" dirty="0">
                <a:solidFill>
                  <a:srgbClr val="0F0F0F"/>
                </a:solidFill>
                <a:latin typeface="Calibri"/>
                <a:cs typeface="Calibri"/>
              </a:rPr>
              <a:t>Today,</a:t>
            </a:r>
            <a:r>
              <a:rPr sz="1963" spc="98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5" dirty="0">
                <a:solidFill>
                  <a:srgbClr val="0F0F0F"/>
                </a:solidFill>
                <a:latin typeface="Calibri"/>
                <a:cs typeface="Calibri"/>
              </a:rPr>
              <a:t>in</a:t>
            </a:r>
            <a:r>
              <a:rPr sz="1963" spc="150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52" dirty="0">
                <a:solidFill>
                  <a:srgbClr val="0F0F0F"/>
                </a:solidFill>
                <a:latin typeface="Calibri"/>
                <a:cs typeface="Calibri"/>
              </a:rPr>
              <a:t>Hillside,</a:t>
            </a:r>
            <a:r>
              <a:rPr sz="1963" spc="118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67" dirty="0">
                <a:solidFill>
                  <a:srgbClr val="0F0F0F"/>
                </a:solidFill>
                <a:latin typeface="Calibri"/>
                <a:cs typeface="Calibri"/>
              </a:rPr>
              <a:t>we </a:t>
            </a:r>
            <a:r>
              <a:rPr sz="1963" spc="-429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31" dirty="0">
                <a:solidFill>
                  <a:srgbClr val="0F0F0F"/>
                </a:solidFill>
                <a:latin typeface="Calibri"/>
                <a:cs typeface="Calibri"/>
              </a:rPr>
              <a:t>marche</a:t>
            </a:r>
            <a:r>
              <a:rPr sz="1963" spc="-26" dirty="0">
                <a:solidFill>
                  <a:srgbClr val="0F0F0F"/>
                </a:solidFill>
                <a:latin typeface="Calibri"/>
                <a:cs typeface="Calibri"/>
              </a:rPr>
              <a:t>d</a:t>
            </a:r>
            <a:r>
              <a:rPr sz="1963" spc="10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31" dirty="0">
                <a:solidFill>
                  <a:srgbClr val="0F0F0F"/>
                </a:solidFill>
                <a:latin typeface="Calibri"/>
                <a:cs typeface="Calibri"/>
              </a:rPr>
              <a:t>for</a:t>
            </a:r>
            <a:r>
              <a:rPr sz="1963" spc="-155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31" dirty="0">
                <a:solidFill>
                  <a:srgbClr val="0F0F0F"/>
                </a:solidFill>
                <a:latin typeface="Calibri"/>
                <a:cs typeface="Calibri"/>
              </a:rPr>
              <a:t>justice.</a:t>
            </a:r>
            <a:endParaRPr sz="1963">
              <a:solidFill>
                <a:prstClr val="black"/>
              </a:solidFill>
              <a:latin typeface="Calibri"/>
              <a:cs typeface="Calibri"/>
            </a:endParaRPr>
          </a:p>
          <a:p>
            <a:pPr defTabSz="944941">
              <a:spcBef>
                <a:spcPts val="52"/>
              </a:spcBef>
            </a:pPr>
            <a:endParaRPr sz="1860">
              <a:solidFill>
                <a:prstClr val="black"/>
              </a:solidFill>
              <a:latin typeface="Calibri"/>
              <a:cs typeface="Calibri"/>
            </a:endParaRPr>
          </a:p>
          <a:p>
            <a:pPr marL="13780" marR="5250" indent="19030" defTabSz="944941">
              <a:lnSpc>
                <a:spcPts val="2325"/>
              </a:lnSpc>
              <a:spcBef>
                <a:spcPts val="5"/>
              </a:spcBef>
            </a:pPr>
            <a:r>
              <a:rPr sz="1963" spc="-83" dirty="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sz="1963" spc="109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26" dirty="0">
                <a:solidFill>
                  <a:srgbClr val="0D0D0D"/>
                </a:solidFill>
                <a:latin typeface="Calibri"/>
                <a:cs typeface="Calibri"/>
              </a:rPr>
              <a:t>George</a:t>
            </a:r>
            <a:r>
              <a:rPr sz="1963" spc="176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41" dirty="0">
                <a:solidFill>
                  <a:srgbClr val="0D0D0D"/>
                </a:solidFill>
                <a:latin typeface="Calibri"/>
                <a:cs typeface="Calibri"/>
              </a:rPr>
              <a:t>Floyd</a:t>
            </a:r>
            <a:r>
              <a:rPr sz="1963" spc="3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10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963" spc="4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41" dirty="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sz="1963" spc="52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52" dirty="0">
                <a:solidFill>
                  <a:srgbClr val="0D0D0D"/>
                </a:solidFill>
                <a:latin typeface="Calibri"/>
                <a:cs typeface="Calibri"/>
              </a:rPr>
              <a:t>the </a:t>
            </a:r>
            <a:r>
              <a:rPr sz="1963" spc="-429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36" dirty="0">
                <a:solidFill>
                  <a:srgbClr val="0D0D0D"/>
                </a:solidFill>
                <a:latin typeface="Calibri"/>
                <a:cs typeface="Calibri"/>
              </a:rPr>
              <a:t>many</a:t>
            </a:r>
            <a:r>
              <a:rPr sz="1963" spc="-3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52" dirty="0">
                <a:solidFill>
                  <a:srgbClr val="0D0D0D"/>
                </a:solidFill>
                <a:latin typeface="Calibri"/>
                <a:cs typeface="Calibri"/>
              </a:rPr>
              <a:t>before </a:t>
            </a:r>
            <a:r>
              <a:rPr sz="1963" spc="-31" dirty="0">
                <a:solidFill>
                  <a:srgbClr val="0D0D0D"/>
                </a:solidFill>
                <a:latin typeface="Calibri"/>
                <a:cs typeface="Calibri"/>
              </a:rPr>
              <a:t>him </a:t>
            </a:r>
            <a:r>
              <a:rPr sz="1963" spc="341" dirty="0">
                <a:solidFill>
                  <a:srgbClr val="0D0D0D"/>
                </a:solidFill>
                <a:latin typeface="Calibri"/>
                <a:cs typeface="Calibri"/>
              </a:rPr>
              <a:t>- </a:t>
            </a:r>
            <a:r>
              <a:rPr sz="1963" spc="-57" dirty="0">
                <a:solidFill>
                  <a:srgbClr val="0D0D0D"/>
                </a:solidFill>
                <a:latin typeface="Calibri"/>
                <a:cs typeface="Calibri"/>
              </a:rPr>
              <a:t>who </a:t>
            </a:r>
            <a:r>
              <a:rPr sz="1963" spc="-36" dirty="0">
                <a:solidFill>
                  <a:srgbClr val="0D0D0D"/>
                </a:solidFill>
                <a:latin typeface="Calibri"/>
                <a:cs typeface="Calibri"/>
              </a:rPr>
              <a:t>lost </a:t>
            </a:r>
            <a:r>
              <a:rPr sz="1963" spc="-3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47" dirty="0">
                <a:solidFill>
                  <a:srgbClr val="0D0D0D"/>
                </a:solidFill>
                <a:latin typeface="Calibri"/>
                <a:cs typeface="Calibri"/>
              </a:rPr>
              <a:t>their</a:t>
            </a:r>
            <a:r>
              <a:rPr sz="1963" spc="47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31" dirty="0">
                <a:solidFill>
                  <a:srgbClr val="0D0D0D"/>
                </a:solidFill>
                <a:latin typeface="Calibri"/>
                <a:cs typeface="Calibri"/>
              </a:rPr>
              <a:t>lives</a:t>
            </a:r>
            <a:r>
              <a:rPr sz="1963" spc="41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21" dirty="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sz="1963" spc="88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5" dirty="0">
                <a:solidFill>
                  <a:srgbClr val="0D0D0D"/>
                </a:solidFill>
                <a:latin typeface="Calibri"/>
                <a:cs typeface="Calibri"/>
              </a:rPr>
              <a:t>being</a:t>
            </a:r>
            <a:r>
              <a:rPr sz="1963" spc="129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963" spc="-83" dirty="0">
                <a:solidFill>
                  <a:srgbClr val="0D0D0D"/>
                </a:solidFill>
                <a:latin typeface="Calibri"/>
                <a:cs typeface="Calibri"/>
              </a:rPr>
              <a:t>Black.</a:t>
            </a:r>
            <a:endParaRPr sz="1963">
              <a:solidFill>
                <a:prstClr val="black"/>
              </a:solidFill>
              <a:latin typeface="Calibri"/>
              <a:cs typeface="Calibri"/>
            </a:endParaRPr>
          </a:p>
          <a:p>
            <a:pPr defTabSz="944941">
              <a:spcBef>
                <a:spcPts val="16"/>
              </a:spcBef>
            </a:pPr>
            <a:endParaRPr sz="1860">
              <a:solidFill>
                <a:prstClr val="black"/>
              </a:solidFill>
              <a:latin typeface="Calibri"/>
              <a:cs typeface="Calibri"/>
            </a:endParaRPr>
          </a:p>
          <a:p>
            <a:pPr marL="13124" marR="219830" indent="656" defTabSz="944941">
              <a:lnSpc>
                <a:spcPct val="98800"/>
              </a:lnSpc>
            </a:pPr>
            <a:r>
              <a:rPr sz="1963" spc="-98" dirty="0">
                <a:solidFill>
                  <a:srgbClr val="0F0F0F"/>
                </a:solidFill>
                <a:latin typeface="Calibri"/>
                <a:cs typeface="Calibri"/>
              </a:rPr>
              <a:t>We</a:t>
            </a:r>
            <a:r>
              <a:rPr sz="1963" spc="16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36" dirty="0">
                <a:solidFill>
                  <a:srgbClr val="0F0F0F"/>
                </a:solidFill>
                <a:latin typeface="Calibri"/>
                <a:cs typeface="Calibri"/>
              </a:rPr>
              <a:t>march</a:t>
            </a:r>
            <a:r>
              <a:rPr sz="1963" spc="129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41" dirty="0">
                <a:solidFill>
                  <a:srgbClr val="0F0F0F"/>
                </a:solidFill>
                <a:latin typeface="Calibri"/>
                <a:cs typeface="Calibri"/>
              </a:rPr>
              <a:t>because</a:t>
            </a:r>
            <a:r>
              <a:rPr sz="1963" spc="16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78" dirty="0">
                <a:solidFill>
                  <a:srgbClr val="0F0F0F"/>
                </a:solidFill>
                <a:latin typeface="Calibri"/>
                <a:cs typeface="Calibri"/>
              </a:rPr>
              <a:t>we</a:t>
            </a:r>
            <a:r>
              <a:rPr sz="1963" spc="41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52" dirty="0">
                <a:solidFill>
                  <a:srgbClr val="0F0F0F"/>
                </a:solidFill>
                <a:latin typeface="Calibri"/>
                <a:cs typeface="Calibri"/>
              </a:rPr>
              <a:t>will </a:t>
            </a:r>
            <a:r>
              <a:rPr sz="1963" spc="-47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21" dirty="0">
                <a:solidFill>
                  <a:srgbClr val="0F0F0F"/>
                </a:solidFill>
                <a:latin typeface="Calibri"/>
                <a:cs typeface="Calibri"/>
              </a:rPr>
              <a:t>not</a:t>
            </a:r>
            <a:r>
              <a:rPr sz="1963" spc="52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31" dirty="0">
                <a:solidFill>
                  <a:srgbClr val="0F0F0F"/>
                </a:solidFill>
                <a:latin typeface="Calibri"/>
                <a:cs typeface="Calibri"/>
              </a:rPr>
              <a:t>accept</a:t>
            </a:r>
            <a:r>
              <a:rPr sz="1963" spc="-5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26" dirty="0">
                <a:solidFill>
                  <a:srgbClr val="0F0F0F"/>
                </a:solidFill>
                <a:latin typeface="Calibri"/>
                <a:cs typeface="Calibri"/>
              </a:rPr>
              <a:t>systemic</a:t>
            </a:r>
            <a:r>
              <a:rPr sz="1963" spc="-10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26" dirty="0">
                <a:solidFill>
                  <a:srgbClr val="0F0F0F"/>
                </a:solidFill>
                <a:latin typeface="Calibri"/>
                <a:cs typeface="Calibri"/>
              </a:rPr>
              <a:t>racism </a:t>
            </a:r>
            <a:r>
              <a:rPr sz="1963" spc="-429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26" dirty="0">
                <a:solidFill>
                  <a:srgbClr val="0F0F0F"/>
                </a:solidFill>
                <a:latin typeface="Calibri"/>
                <a:cs typeface="Calibri"/>
              </a:rPr>
              <a:t>an</a:t>
            </a:r>
            <a:r>
              <a:rPr sz="1963" spc="-16" dirty="0">
                <a:solidFill>
                  <a:srgbClr val="0F0F0F"/>
                </a:solidFill>
                <a:latin typeface="Calibri"/>
                <a:cs typeface="Calibri"/>
              </a:rPr>
              <a:t>d</a:t>
            </a:r>
            <a:r>
              <a:rPr sz="1963" spc="134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41" dirty="0">
                <a:solidFill>
                  <a:srgbClr val="0F0F0F"/>
                </a:solidFill>
                <a:latin typeface="Calibri"/>
                <a:cs typeface="Calibri"/>
              </a:rPr>
              <a:t>bias</a:t>
            </a:r>
            <a:r>
              <a:rPr sz="1963" spc="47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16" dirty="0">
                <a:solidFill>
                  <a:srgbClr val="0F0F0F"/>
                </a:solidFill>
                <a:latin typeface="Calibri"/>
                <a:cs typeface="Calibri"/>
              </a:rPr>
              <a:t>a</a:t>
            </a:r>
            <a:r>
              <a:rPr sz="1963" spc="-36" dirty="0">
                <a:solidFill>
                  <a:srgbClr val="0F0F0F"/>
                </a:solidFill>
                <a:latin typeface="Calibri"/>
                <a:cs typeface="Calibri"/>
              </a:rPr>
              <a:t>s</a:t>
            </a:r>
            <a:r>
              <a:rPr sz="1963" spc="-191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21" dirty="0">
                <a:solidFill>
                  <a:srgbClr val="0F0F0F"/>
                </a:solidFill>
                <a:latin typeface="Calibri"/>
                <a:cs typeface="Calibri"/>
              </a:rPr>
              <a:t>just</a:t>
            </a:r>
            <a:r>
              <a:rPr sz="1963" spc="26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47" dirty="0">
                <a:solidFill>
                  <a:srgbClr val="0F0F0F"/>
                </a:solidFill>
                <a:latin typeface="Calibri"/>
                <a:cs typeface="Calibri"/>
              </a:rPr>
              <a:t>par</a:t>
            </a:r>
            <a:r>
              <a:rPr sz="1963" spc="-26" dirty="0">
                <a:solidFill>
                  <a:srgbClr val="0F0F0F"/>
                </a:solidFill>
                <a:latin typeface="Calibri"/>
                <a:cs typeface="Calibri"/>
              </a:rPr>
              <a:t>t</a:t>
            </a:r>
            <a:r>
              <a:rPr sz="1963" spc="67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31" dirty="0">
                <a:solidFill>
                  <a:srgbClr val="0F0F0F"/>
                </a:solidFill>
                <a:latin typeface="Calibri"/>
                <a:cs typeface="Calibri"/>
              </a:rPr>
              <a:t>of</a:t>
            </a:r>
            <a:r>
              <a:rPr sz="1963" spc="41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26" dirty="0">
                <a:solidFill>
                  <a:srgbClr val="0F0F0F"/>
                </a:solidFill>
                <a:latin typeface="Calibri"/>
                <a:cs typeface="Calibri"/>
              </a:rPr>
              <a:t>our  </a:t>
            </a:r>
            <a:r>
              <a:rPr sz="1963" spc="-36" dirty="0">
                <a:solidFill>
                  <a:srgbClr val="0F0F0F"/>
                </a:solidFill>
                <a:latin typeface="Calibri"/>
                <a:cs typeface="Calibri"/>
              </a:rPr>
              <a:t>national </a:t>
            </a:r>
            <a:r>
              <a:rPr sz="1963" spc="-31" dirty="0">
                <a:solidFill>
                  <a:srgbClr val="0F0F0F"/>
                </a:solidFill>
                <a:latin typeface="Calibri"/>
                <a:cs typeface="Calibri"/>
              </a:rPr>
              <a:t>condition.</a:t>
            </a:r>
            <a:r>
              <a:rPr sz="1963" spc="-26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57" dirty="0">
                <a:solidFill>
                  <a:srgbClr val="0F0F0F"/>
                </a:solidFill>
                <a:latin typeface="Calibri"/>
                <a:cs typeface="Calibri"/>
              </a:rPr>
              <a:t>Black </a:t>
            </a:r>
            <a:r>
              <a:rPr sz="1963" spc="-52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47" dirty="0">
                <a:solidFill>
                  <a:srgbClr val="0F0F0F"/>
                </a:solidFill>
                <a:latin typeface="Calibri"/>
                <a:cs typeface="Calibri"/>
              </a:rPr>
              <a:t>Lives</a:t>
            </a:r>
            <a:r>
              <a:rPr sz="1963" spc="140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93" dirty="0">
                <a:solidFill>
                  <a:srgbClr val="0F0F0F"/>
                </a:solidFill>
                <a:latin typeface="Calibri"/>
                <a:cs typeface="Calibri"/>
              </a:rPr>
              <a:t>Matter.</a:t>
            </a:r>
            <a:endParaRPr sz="1963">
              <a:solidFill>
                <a:prstClr val="black"/>
              </a:solidFill>
              <a:latin typeface="Calibri"/>
              <a:cs typeface="Calibri"/>
            </a:endParaRPr>
          </a:p>
          <a:p>
            <a:pPr marL="15749" defTabSz="944941">
              <a:spcBef>
                <a:spcPts val="1297"/>
              </a:spcBef>
            </a:pPr>
            <a:r>
              <a:rPr sz="1137" spc="-145" dirty="0">
                <a:solidFill>
                  <a:srgbClr val="717679"/>
                </a:solidFill>
                <a:latin typeface="Verdana"/>
                <a:cs typeface="Verdana"/>
              </a:rPr>
              <a:t>2:3</a:t>
            </a:r>
            <a:r>
              <a:rPr sz="1137" spc="-155" dirty="0">
                <a:solidFill>
                  <a:srgbClr val="717679"/>
                </a:solidFill>
                <a:latin typeface="Verdana"/>
                <a:cs typeface="Verdana"/>
              </a:rPr>
              <a:t>7</a:t>
            </a:r>
            <a:r>
              <a:rPr sz="1137" spc="5" dirty="0">
                <a:solidFill>
                  <a:srgbClr val="717679"/>
                </a:solidFill>
                <a:latin typeface="Verdana"/>
                <a:cs typeface="Verdana"/>
              </a:rPr>
              <a:t> </a:t>
            </a:r>
            <a:r>
              <a:rPr sz="1137" spc="-36" dirty="0">
                <a:solidFill>
                  <a:srgbClr val="717679"/>
                </a:solidFill>
                <a:latin typeface="Verdana"/>
                <a:cs typeface="Verdana"/>
              </a:rPr>
              <a:t>P</a:t>
            </a:r>
            <a:r>
              <a:rPr sz="1137" spc="-41" dirty="0">
                <a:solidFill>
                  <a:srgbClr val="717679"/>
                </a:solidFill>
                <a:latin typeface="Verdana"/>
                <a:cs typeface="Verdana"/>
              </a:rPr>
              <a:t>M</a:t>
            </a:r>
            <a:r>
              <a:rPr sz="1137" spc="-36" dirty="0">
                <a:solidFill>
                  <a:srgbClr val="717679"/>
                </a:solidFill>
                <a:latin typeface="Verdana"/>
                <a:cs typeface="Verdana"/>
              </a:rPr>
              <a:t> </a:t>
            </a:r>
            <a:r>
              <a:rPr sz="1137" spc="-439" dirty="0">
                <a:solidFill>
                  <a:srgbClr val="717679"/>
                </a:solidFill>
                <a:latin typeface="Verdana"/>
                <a:cs typeface="Verdana"/>
              </a:rPr>
              <a:t>•</a:t>
            </a:r>
            <a:r>
              <a:rPr sz="1137" spc="-67" dirty="0">
                <a:solidFill>
                  <a:srgbClr val="717679"/>
                </a:solidFill>
                <a:latin typeface="Verdana"/>
                <a:cs typeface="Verdana"/>
              </a:rPr>
              <a:t> Jun</a:t>
            </a:r>
            <a:r>
              <a:rPr sz="1137" spc="-134" dirty="0">
                <a:solidFill>
                  <a:srgbClr val="717679"/>
                </a:solidFill>
                <a:latin typeface="Verdana"/>
                <a:cs typeface="Verdana"/>
              </a:rPr>
              <a:t> </a:t>
            </a:r>
            <a:r>
              <a:rPr sz="1137" spc="-160" dirty="0">
                <a:solidFill>
                  <a:srgbClr val="717679"/>
                </a:solidFill>
                <a:latin typeface="Verdana"/>
                <a:cs typeface="Verdana"/>
              </a:rPr>
              <a:t>7</a:t>
            </a:r>
            <a:r>
              <a:rPr sz="1137" spc="-98" dirty="0">
                <a:solidFill>
                  <a:srgbClr val="717679"/>
                </a:solidFill>
                <a:latin typeface="Verdana"/>
                <a:cs typeface="Verdana"/>
              </a:rPr>
              <a:t>,</a:t>
            </a:r>
            <a:r>
              <a:rPr sz="1137" spc="-21" dirty="0">
                <a:solidFill>
                  <a:srgbClr val="717679"/>
                </a:solidFill>
                <a:latin typeface="Verdana"/>
                <a:cs typeface="Verdana"/>
              </a:rPr>
              <a:t> </a:t>
            </a:r>
            <a:r>
              <a:rPr sz="1137" spc="-103" dirty="0">
                <a:solidFill>
                  <a:srgbClr val="717679"/>
                </a:solidFill>
                <a:latin typeface="Verdana"/>
                <a:cs typeface="Verdana"/>
              </a:rPr>
              <a:t>202</a:t>
            </a:r>
            <a:r>
              <a:rPr sz="1137" spc="-98" dirty="0">
                <a:solidFill>
                  <a:srgbClr val="717679"/>
                </a:solidFill>
                <a:latin typeface="Verdana"/>
                <a:cs typeface="Verdana"/>
              </a:rPr>
              <a:t>0</a:t>
            </a:r>
            <a:r>
              <a:rPr sz="1137" spc="5" dirty="0">
                <a:solidFill>
                  <a:srgbClr val="717679"/>
                </a:solidFill>
                <a:latin typeface="Verdana"/>
                <a:cs typeface="Verdana"/>
              </a:rPr>
              <a:t> </a:t>
            </a:r>
            <a:r>
              <a:rPr sz="1137" spc="-439" dirty="0">
                <a:solidFill>
                  <a:srgbClr val="717679"/>
                </a:solidFill>
                <a:latin typeface="Verdana"/>
                <a:cs typeface="Verdana"/>
              </a:rPr>
              <a:t>•</a:t>
            </a:r>
            <a:r>
              <a:rPr sz="1137" spc="21" dirty="0">
                <a:solidFill>
                  <a:srgbClr val="717679"/>
                </a:solidFill>
                <a:latin typeface="Verdana"/>
                <a:cs typeface="Verdana"/>
              </a:rPr>
              <a:t> </a:t>
            </a:r>
            <a:r>
              <a:rPr sz="1137" spc="-129" dirty="0">
                <a:solidFill>
                  <a:srgbClr val="4290B9"/>
                </a:solidFill>
                <a:latin typeface="Verdana"/>
                <a:cs typeface="Verdana"/>
              </a:rPr>
              <a:t>Tw</a:t>
            </a:r>
            <a:r>
              <a:rPr sz="1137" spc="-5" dirty="0">
                <a:solidFill>
                  <a:srgbClr val="5B93AE"/>
                </a:solidFill>
                <a:latin typeface="Verdana"/>
                <a:cs typeface="Verdana"/>
              </a:rPr>
              <a:t>i</a:t>
            </a:r>
            <a:r>
              <a:rPr sz="1137" spc="-67" dirty="0">
                <a:solidFill>
                  <a:srgbClr val="4290B9"/>
                </a:solidFill>
                <a:latin typeface="Verdana"/>
                <a:cs typeface="Verdana"/>
              </a:rPr>
              <a:t>tte</a:t>
            </a:r>
            <a:r>
              <a:rPr sz="1137" spc="-57" dirty="0">
                <a:solidFill>
                  <a:srgbClr val="4290B9"/>
                </a:solidFill>
                <a:latin typeface="Verdana"/>
                <a:cs typeface="Verdana"/>
              </a:rPr>
              <a:t>r</a:t>
            </a:r>
            <a:r>
              <a:rPr sz="1137" spc="-140" dirty="0">
                <a:solidFill>
                  <a:srgbClr val="4290B9"/>
                </a:solidFill>
                <a:latin typeface="Verdana"/>
                <a:cs typeface="Verdana"/>
              </a:rPr>
              <a:t> </a:t>
            </a:r>
            <a:r>
              <a:rPr sz="1137" spc="-31" dirty="0">
                <a:solidFill>
                  <a:srgbClr val="4290B9"/>
                </a:solidFill>
                <a:latin typeface="Verdana"/>
                <a:cs typeface="Verdana"/>
              </a:rPr>
              <a:t>fo</a:t>
            </a:r>
            <a:r>
              <a:rPr sz="1137" spc="-21" dirty="0">
                <a:solidFill>
                  <a:srgbClr val="4290B9"/>
                </a:solidFill>
                <a:latin typeface="Verdana"/>
                <a:cs typeface="Verdana"/>
              </a:rPr>
              <a:t>r</a:t>
            </a:r>
            <a:r>
              <a:rPr sz="1137" spc="-83" dirty="0">
                <a:solidFill>
                  <a:srgbClr val="4290B9"/>
                </a:solidFill>
                <a:latin typeface="Verdana"/>
                <a:cs typeface="Verdana"/>
              </a:rPr>
              <a:t> </a:t>
            </a:r>
            <a:r>
              <a:rPr sz="1137" spc="-57" dirty="0">
                <a:solidFill>
                  <a:srgbClr val="4290B9"/>
                </a:solidFill>
                <a:latin typeface="Verdana"/>
                <a:cs typeface="Verdana"/>
              </a:rPr>
              <a:t>iPhone</a:t>
            </a:r>
            <a:endParaRPr sz="1137">
              <a:solidFill>
                <a:prstClr val="black"/>
              </a:solidFill>
              <a:latin typeface="Verdana"/>
              <a:cs typeface="Verdana"/>
            </a:endParaRPr>
          </a:p>
          <a:p>
            <a:pPr defTabSz="944941">
              <a:spcBef>
                <a:spcPts val="52"/>
              </a:spcBef>
            </a:pPr>
            <a:endParaRPr sz="1912">
              <a:solidFill>
                <a:prstClr val="black"/>
              </a:solidFill>
              <a:latin typeface="Verdana"/>
              <a:cs typeface="Verdana"/>
            </a:endParaRPr>
          </a:p>
          <a:p>
            <a:pPr marL="67590" defTabSz="944941">
              <a:tabLst>
                <a:tab pos="1151647" algn="l"/>
              </a:tabLst>
            </a:pPr>
            <a:r>
              <a:rPr sz="1292" b="1" dirty="0">
                <a:solidFill>
                  <a:srgbClr val="050505"/>
                </a:solidFill>
                <a:latin typeface="Calibri"/>
                <a:cs typeface="Calibri"/>
              </a:rPr>
              <a:t>749</a:t>
            </a:r>
            <a:r>
              <a:rPr sz="1292" b="1" spc="103" dirty="0">
                <a:solidFill>
                  <a:srgbClr val="050505"/>
                </a:solidFill>
                <a:latin typeface="Calibri"/>
                <a:cs typeface="Calibri"/>
              </a:rPr>
              <a:t> </a:t>
            </a:r>
            <a:r>
              <a:rPr sz="1137" spc="-93" dirty="0">
                <a:solidFill>
                  <a:srgbClr val="70777C"/>
                </a:solidFill>
                <a:latin typeface="Verdana"/>
                <a:cs typeface="Verdana"/>
              </a:rPr>
              <a:t>Retweets	</a:t>
            </a:r>
            <a:r>
              <a:rPr sz="1938" b="1" baseline="2222" dirty="0">
                <a:solidFill>
                  <a:srgbClr val="050505"/>
                </a:solidFill>
                <a:latin typeface="Calibri"/>
                <a:cs typeface="Calibri"/>
              </a:rPr>
              <a:t>3.6K</a:t>
            </a:r>
            <a:r>
              <a:rPr sz="1938" b="1" spc="45" baseline="2222" dirty="0">
                <a:solidFill>
                  <a:srgbClr val="050505"/>
                </a:solidFill>
                <a:latin typeface="Calibri"/>
                <a:cs typeface="Calibri"/>
              </a:rPr>
              <a:t> </a:t>
            </a:r>
            <a:r>
              <a:rPr sz="1705" spc="-147" baseline="2525" dirty="0">
                <a:solidFill>
                  <a:srgbClr val="70777C"/>
                </a:solidFill>
                <a:latin typeface="Verdana"/>
                <a:cs typeface="Verdana"/>
              </a:rPr>
              <a:t>Likes</a:t>
            </a:r>
            <a:endParaRPr sz="1705" baseline="2525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984" y="5742683"/>
            <a:ext cx="220480" cy="341219"/>
          </a:xfrm>
          <a:prstGeom prst="rect">
            <a:avLst/>
          </a:prstGeom>
        </p:spPr>
        <p:txBody>
          <a:bodyPr vert="horz" wrap="square" lIns="0" tIns="13124" rIns="0" bIns="0" rtlCol="0">
            <a:spAutoFit/>
          </a:bodyPr>
          <a:lstStyle/>
          <a:p>
            <a:pPr marL="13124" defTabSz="944941">
              <a:spcBef>
                <a:spcPts val="103"/>
              </a:spcBef>
            </a:pPr>
            <a:r>
              <a:rPr sz="2067" spc="408" dirty="0">
                <a:solidFill>
                  <a:srgbClr val="676B6E"/>
                </a:solidFill>
                <a:latin typeface="Segoe UI Symbol"/>
                <a:cs typeface="Segoe UI Symbol"/>
              </a:rPr>
              <a:t>0</a:t>
            </a:r>
            <a:endParaRPr sz="2067">
              <a:solidFill>
                <a:prstClr val="black"/>
              </a:solidFill>
              <a:latin typeface="Segoe UI Symbol"/>
              <a:cs typeface="Segoe UI 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91136" y="5733628"/>
            <a:ext cx="258539" cy="333344"/>
          </a:xfrm>
          <a:prstGeom prst="rect">
            <a:avLst/>
          </a:prstGeom>
        </p:spPr>
        <p:txBody>
          <a:bodyPr vert="horz" wrap="square" lIns="0" tIns="13124" rIns="0" bIns="0" rtlCol="0">
            <a:spAutoFit/>
          </a:bodyPr>
          <a:lstStyle/>
          <a:p>
            <a:pPr marL="13124" defTabSz="944941">
              <a:spcBef>
                <a:spcPts val="103"/>
              </a:spcBef>
            </a:pPr>
            <a:r>
              <a:rPr sz="2015" spc="160" dirty="0">
                <a:solidFill>
                  <a:srgbClr val="5E676D"/>
                </a:solidFill>
                <a:latin typeface="Arial Unicode MS"/>
                <a:cs typeface="Arial Unicode MS"/>
              </a:rPr>
              <a:t>t</a:t>
            </a:r>
            <a:r>
              <a:rPr sz="2015" spc="-496" dirty="0">
                <a:solidFill>
                  <a:srgbClr val="5E676D"/>
                </a:solidFill>
                <a:latin typeface="Arial Unicode MS"/>
                <a:cs typeface="Arial Unicode MS"/>
              </a:rPr>
              <a:t>-1</a:t>
            </a:r>
            <a:r>
              <a:rPr sz="2015" spc="-274" dirty="0">
                <a:solidFill>
                  <a:srgbClr val="5E676D"/>
                </a:solidFill>
                <a:latin typeface="Arial Unicode MS"/>
                <a:cs typeface="Arial Unicode MS"/>
              </a:rPr>
              <a:t>,</a:t>
            </a:r>
            <a:endParaRPr sz="2015">
              <a:solidFill>
                <a:prstClr val="black"/>
              </a:solidFill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58616" y="5782055"/>
            <a:ext cx="212605" cy="293973"/>
          </a:xfrm>
          <a:prstGeom prst="rect">
            <a:avLst/>
          </a:prstGeom>
        </p:spPr>
        <p:txBody>
          <a:bodyPr vert="horz" wrap="square" lIns="0" tIns="13124" rIns="0" bIns="0" rtlCol="0">
            <a:spAutoFit/>
          </a:bodyPr>
          <a:lstStyle/>
          <a:p>
            <a:pPr marL="13124" defTabSz="944941">
              <a:spcBef>
                <a:spcPts val="103"/>
              </a:spcBef>
            </a:pPr>
            <a:r>
              <a:rPr sz="1757" dirty="0">
                <a:solidFill>
                  <a:srgbClr val="5F686B"/>
                </a:solidFill>
                <a:latin typeface="Arial Unicode MS"/>
                <a:cs typeface="Arial Unicode MS"/>
              </a:rPr>
              <a:t>(J</a:t>
            </a:r>
            <a:endParaRPr sz="1757">
              <a:solidFill>
                <a:prstClr val="black"/>
              </a:solidFill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61694" y="686350"/>
            <a:ext cx="2978444" cy="315323"/>
          </a:xfrm>
          <a:prstGeom prst="rect">
            <a:avLst/>
          </a:prstGeom>
        </p:spPr>
        <p:txBody>
          <a:bodyPr vert="horz" wrap="square" lIns="0" tIns="13124" rIns="0" bIns="0" rtlCol="0">
            <a:spAutoFit/>
          </a:bodyPr>
          <a:lstStyle/>
          <a:p>
            <a:pPr marL="13124" defTabSz="944941">
              <a:spcBef>
                <a:spcPts val="103"/>
              </a:spcBef>
            </a:pPr>
            <a:r>
              <a:rPr sz="1963" spc="-57" dirty="0">
                <a:solidFill>
                  <a:srgbClr val="0F0F0F"/>
                </a:solidFill>
                <a:latin typeface="Calibri"/>
                <a:cs typeface="Calibri"/>
              </a:rPr>
              <a:t>IDEOLOGY</a:t>
            </a:r>
            <a:r>
              <a:rPr sz="1963" spc="31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52" dirty="0">
                <a:solidFill>
                  <a:srgbClr val="0F0F0F"/>
                </a:solidFill>
                <a:latin typeface="Calibri"/>
                <a:cs typeface="Calibri"/>
              </a:rPr>
              <a:t>AND</a:t>
            </a:r>
            <a:r>
              <a:rPr sz="1963" spc="31" dirty="0">
                <a:solidFill>
                  <a:srgbClr val="0F0F0F"/>
                </a:solidFill>
                <a:latin typeface="Calibri"/>
                <a:cs typeface="Calibri"/>
              </a:rPr>
              <a:t> </a:t>
            </a:r>
            <a:r>
              <a:rPr sz="1963" spc="-52" dirty="0">
                <a:solidFill>
                  <a:srgbClr val="0F0F0F"/>
                </a:solidFill>
                <a:latin typeface="Calibri"/>
                <a:cs typeface="Calibri"/>
              </a:rPr>
              <a:t>GOVERNANCE</a:t>
            </a:r>
            <a:endParaRPr sz="1963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114" y="1243445"/>
            <a:ext cx="4069773" cy="2043275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433" algn="ctr" defTabSz="623438">
              <a:spcBef>
                <a:spcPts val="68"/>
              </a:spcBef>
            </a:pP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Voter</a:t>
            </a:r>
            <a:r>
              <a:rPr sz="818" b="1" spc="-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Integrity</a:t>
            </a:r>
            <a:r>
              <a:rPr sz="818" b="1" spc="-14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Reform:</a:t>
            </a:r>
            <a:endParaRPr sz="818" dirty="0">
              <a:solidFill>
                <a:prstClr val="black"/>
              </a:solidFill>
              <a:latin typeface="Calibri"/>
              <a:cs typeface="Calibri"/>
            </a:endParaRPr>
          </a:p>
          <a:p>
            <a:pPr defTabSz="623438">
              <a:spcBef>
                <a:spcPts val="14"/>
              </a:spcBef>
            </a:pPr>
            <a:endParaRPr sz="818" dirty="0">
              <a:solidFill>
                <a:prstClr val="black"/>
              </a:solidFill>
              <a:latin typeface="Calibri"/>
              <a:cs typeface="Calibri"/>
            </a:endParaRPr>
          </a:p>
          <a:p>
            <a:pPr algn="ctr" defTabSz="623438"/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State</a:t>
            </a:r>
            <a:r>
              <a:rPr sz="818" b="1" spc="-2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Policy</a:t>
            </a:r>
            <a:r>
              <a:rPr sz="818" b="1" spc="-2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Objectives</a:t>
            </a:r>
            <a:endParaRPr sz="818" dirty="0">
              <a:solidFill>
                <a:prstClr val="black"/>
              </a:solidFill>
              <a:latin typeface="Calibri"/>
              <a:cs typeface="Calibri"/>
            </a:endParaRPr>
          </a:p>
          <a:p>
            <a:pPr defTabSz="623438">
              <a:spcBef>
                <a:spcPts val="7"/>
              </a:spcBef>
            </a:pPr>
            <a:endParaRPr sz="818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8659" marR="293102" defTabSz="623438">
              <a:lnSpc>
                <a:spcPct val="101699"/>
              </a:lnSpc>
            </a:pP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The</a:t>
            </a:r>
            <a:r>
              <a:rPr sz="818" spc="-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2020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General</a:t>
            </a:r>
            <a:r>
              <a:rPr sz="818" spc="-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Election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exposed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many</a:t>
            </a:r>
            <a:r>
              <a:rPr sz="818" spc="-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flaws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 and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raised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doubts about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7" dirty="0">
                <a:solidFill>
                  <a:prstClr val="black"/>
                </a:solidFill>
                <a:latin typeface="Calibri"/>
                <a:cs typeface="Calibri"/>
              </a:rPr>
              <a:t>the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way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states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conducted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their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elections.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This has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the dangerous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impact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of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undermining the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public’s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confidence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in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future</a:t>
            </a:r>
            <a:r>
              <a:rPr sz="818" spc="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election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outcomes.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Look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Ahead</a:t>
            </a:r>
            <a:r>
              <a:rPr sz="818" spc="1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America’s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state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policy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 objectives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are </a:t>
            </a:r>
            <a:r>
              <a:rPr sz="818" spc="-17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intended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to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eliminate these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flaws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and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restore faith</a:t>
            </a:r>
            <a:r>
              <a:rPr sz="818" spc="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7" dirty="0">
                <a:solidFill>
                  <a:prstClr val="black"/>
                </a:solidFill>
                <a:latin typeface="Calibri"/>
                <a:cs typeface="Calibri"/>
              </a:rPr>
              <a:t>in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our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 electoral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system.</a:t>
            </a:r>
            <a:endParaRPr sz="818" dirty="0">
              <a:solidFill>
                <a:prstClr val="black"/>
              </a:solidFill>
              <a:latin typeface="Calibri"/>
              <a:cs typeface="Calibri"/>
            </a:endParaRPr>
          </a:p>
          <a:p>
            <a:pPr defTabSz="623438"/>
            <a:endParaRPr sz="818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8659" marR="216039" defTabSz="623438">
              <a:lnSpc>
                <a:spcPct val="101699"/>
              </a:lnSpc>
            </a:pP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These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objectives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were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informed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by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the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lessons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learned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by</a:t>
            </a:r>
            <a:r>
              <a:rPr sz="818" spc="-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the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Voter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Integrity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Project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in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the </a:t>
            </a:r>
            <a:r>
              <a:rPr sz="818" spc="-17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aftermath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of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the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2020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election, the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decades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of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election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administration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experience</a:t>
            </a:r>
            <a:r>
              <a:rPr sz="818" spc="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of</a:t>
            </a:r>
            <a:r>
              <a:rPr sz="818" spc="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Look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Ahead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 America’s</a:t>
            </a:r>
            <a:r>
              <a:rPr sz="818" spc="-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team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of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experts,</a:t>
            </a:r>
            <a:r>
              <a:rPr sz="818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and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hundreds</a:t>
            </a:r>
            <a:r>
              <a:rPr sz="818" spc="-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of</a:t>
            </a:r>
            <a:r>
              <a:rPr sz="818" spc="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ideas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suggested</a:t>
            </a:r>
            <a:r>
              <a:rPr sz="818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by</a:t>
            </a:r>
            <a:r>
              <a:rPr sz="818" spc="-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alibri"/>
                <a:cs typeface="Calibri"/>
              </a:rPr>
              <a:t>the</a:t>
            </a: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 public.</a:t>
            </a:r>
          </a:p>
          <a:p>
            <a:pPr defTabSz="623438"/>
            <a:endParaRPr sz="818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8659" marR="3464" defTabSz="623438">
              <a:lnSpc>
                <a:spcPct val="101699"/>
              </a:lnSpc>
            </a:pP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Each</a:t>
            </a:r>
            <a:r>
              <a:rPr sz="818" b="1" spc="14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of</a:t>
            </a:r>
            <a:r>
              <a:rPr sz="818" b="1" spc="1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these</a:t>
            </a:r>
            <a:r>
              <a:rPr sz="818" b="1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policy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 objectives</a:t>
            </a:r>
            <a:r>
              <a:rPr sz="818" b="1" spc="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satisfies</a:t>
            </a:r>
            <a:r>
              <a:rPr sz="818" b="1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three</a:t>
            </a:r>
            <a:r>
              <a:rPr sz="818" b="1" spc="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key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requirements:</a:t>
            </a:r>
            <a:r>
              <a:rPr sz="818" b="1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(1)</a:t>
            </a:r>
            <a:r>
              <a:rPr sz="818" b="1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eliminating</a:t>
            </a:r>
            <a:r>
              <a:rPr sz="818" b="1" spc="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vulnerabilities</a:t>
            </a:r>
            <a:r>
              <a:rPr sz="818" b="1" spc="1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10" dirty="0">
                <a:solidFill>
                  <a:prstClr val="black"/>
                </a:solidFill>
                <a:latin typeface="Calibri"/>
                <a:cs typeface="Calibri"/>
              </a:rPr>
              <a:t>in </a:t>
            </a:r>
            <a:r>
              <a:rPr sz="818" b="1" spc="-17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our</a:t>
            </a:r>
            <a:r>
              <a:rPr sz="818" b="1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election</a:t>
            </a:r>
            <a:r>
              <a:rPr sz="818" b="1" spc="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system,</a:t>
            </a:r>
            <a:r>
              <a:rPr sz="818" b="1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(2)</a:t>
            </a:r>
            <a:r>
              <a:rPr sz="818" b="1" spc="-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practicality</a:t>
            </a:r>
            <a:r>
              <a:rPr sz="818" b="1" spc="-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of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implementation, and</a:t>
            </a:r>
            <a:r>
              <a:rPr sz="818" b="1" spc="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(3)</a:t>
            </a:r>
            <a:r>
              <a:rPr sz="818" b="1" spc="-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harmony</a:t>
            </a:r>
            <a:r>
              <a:rPr sz="818" b="1" spc="-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with</a:t>
            </a:r>
            <a:r>
              <a:rPr sz="818" b="1" spc="1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current</a:t>
            </a:r>
            <a:r>
              <a:rPr sz="818" b="1" spc="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state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and 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federal</a:t>
            </a:r>
            <a:r>
              <a:rPr sz="818" b="1" spc="3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laws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and established</a:t>
            </a:r>
            <a:r>
              <a:rPr sz="818" b="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legal</a:t>
            </a:r>
            <a:r>
              <a:rPr sz="818" b="1" spc="-7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Calibri"/>
                <a:cs typeface="Calibri"/>
              </a:rPr>
              <a:t>precedence.</a:t>
            </a:r>
            <a:endParaRPr sz="818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84568" y="5556711"/>
            <a:ext cx="67974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dirty="0">
                <a:solidFill>
                  <a:prstClr val="black"/>
                </a:solidFill>
                <a:latin typeface="Calibri"/>
                <a:cs typeface="Calibri"/>
              </a:rPr>
              <a:t>T</a:t>
            </a:r>
            <a:endParaRPr sz="818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977" y="884886"/>
            <a:ext cx="3757180" cy="4017277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6" algn="ctr" defTabSz="623438">
              <a:spcBef>
                <a:spcPts val="68"/>
              </a:spcBef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WHERE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SHOULD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POLICY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MADE?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(PART</a:t>
            </a:r>
            <a:r>
              <a:rPr sz="955" b="1" spc="-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I)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893"/>
              </a:spcBef>
            </a:pPr>
            <a:r>
              <a:rPr sz="955" b="1" i="1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955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Congress</a:t>
            </a:r>
            <a:r>
              <a:rPr sz="955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955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955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an Administrative</a:t>
            </a:r>
            <a:r>
              <a:rPr sz="955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Agency?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31"/>
              </a:spcBef>
            </a:pP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68425" marR="3896" indent="-207813" defTabSz="623438">
              <a:lnSpc>
                <a:spcPts val="941"/>
              </a:lnSpc>
              <a:buFont typeface="Times New Roman"/>
              <a:buAutoNum type="alphaLcParenBoth"/>
              <a:tabLst>
                <a:tab pos="226862" algn="l"/>
              </a:tabLst>
            </a:pP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“All”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legislative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 power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vested</a:t>
            </a:r>
            <a:r>
              <a:rPr sz="818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Congress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Const.,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Article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I,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Sec.</a:t>
            </a:r>
            <a:r>
              <a:rPr sz="818" i="1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).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size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complexities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of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modern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society,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however,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have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resulted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in the growth of a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substantial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bureaucracy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within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Branch.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Policymaking</a:t>
            </a:r>
            <a:r>
              <a:rPr sz="818" spc="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can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occur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there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via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delegated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rulemaking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power.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0"/>
              </a:spcBef>
              <a:buFont typeface="Times New Roman"/>
              <a:buAutoNum type="alphaLcParenBoth"/>
            </a:pP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58900" indent="-172744" defTabSz="623438">
              <a:spcBef>
                <a:spcPts val="3"/>
              </a:spcBef>
              <a:buFont typeface="Times New Roman"/>
              <a:buAutoNum type="alphaLcParenBoth"/>
              <a:tabLst>
                <a:tab pos="259333" algn="l"/>
              </a:tabLst>
            </a:pP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Administrative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Procedures</a:t>
            </a:r>
            <a:r>
              <a:rPr sz="818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Act,</a:t>
            </a:r>
            <a:r>
              <a:rPr sz="818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5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U.S.C.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500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et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seq.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(1946):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24"/>
              </a:spcBef>
              <a:buFont typeface="Times New Roman"/>
              <a:buAutoNum type="alphaLcParenBoth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63229" marR="185300" defTabSz="623438">
              <a:lnSpc>
                <a:spcPts val="941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authorizes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agencies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within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Branch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make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rules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using</a:t>
            </a:r>
            <a:r>
              <a:rPr sz="818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power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delegated</a:t>
            </a:r>
            <a:r>
              <a:rPr sz="818" b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them</a:t>
            </a:r>
            <a:r>
              <a:rPr sz="818" b="1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Congress;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usually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policy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areas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require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technical,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specialized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knowledge,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e.g.,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environmental.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See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generally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about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delegation,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Wayman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v.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Southard,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23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U.S.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(10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Wheat.)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1, 43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(1825)(Marshall,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CJ).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0"/>
              </a:spcBef>
            </a:pP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26862" indent="-166250" defTabSz="623438">
              <a:spcBef>
                <a:spcPts val="3"/>
              </a:spcBef>
              <a:buFont typeface="Times New Roman"/>
              <a:buAutoNum type="alphaLcParenBoth" startAt="3"/>
              <a:tabLst>
                <a:tab pos="226862" algn="l"/>
              </a:tabLst>
            </a:pP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Congress’s</a:t>
            </a:r>
            <a:r>
              <a:rPr sz="818" b="1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delegation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rulemaking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power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overbroad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24"/>
              </a:spcBef>
              <a:buFont typeface="Times New Roman"/>
              <a:buAutoNum type="alphaLcParenBoth" startAt="3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2448" marR="3464" defTabSz="623438">
              <a:lnSpc>
                <a:spcPts val="941"/>
              </a:lnSpc>
            </a:pP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theory,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delegation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without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standards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or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criteria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channel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rulemaking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power.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practice,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improper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delegation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rarely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found.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See,</a:t>
            </a:r>
            <a:r>
              <a:rPr sz="818" i="1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Misretta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v.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United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States,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488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U.S.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361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(1989),(see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also,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discussion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therein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by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Scalia,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J.,</a:t>
            </a:r>
            <a:r>
              <a:rPr sz="818" i="1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sz="818" i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415-416).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0"/>
              </a:spcBef>
            </a:pP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32923" indent="-146768" defTabSz="623438">
              <a:spcBef>
                <a:spcPts val="3"/>
              </a:spcBef>
              <a:buFont typeface="Times New Roman"/>
              <a:buAutoNum type="alphaLcParenBoth" startAt="4"/>
              <a:tabLst>
                <a:tab pos="233356" algn="l"/>
              </a:tabLst>
            </a:pP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What</a:t>
            </a:r>
            <a:r>
              <a:rPr sz="818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the downside</a:t>
            </a:r>
            <a:r>
              <a:rPr sz="818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rulemaking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24"/>
              </a:spcBef>
              <a:buFont typeface="Times New Roman"/>
              <a:buAutoNum type="alphaLcParenBoth" startAt="4"/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2448" marR="64509" defTabSz="623438">
              <a:lnSpc>
                <a:spcPts val="941"/>
              </a:lnSpc>
            </a:pP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difficulty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posed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large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rulemaking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bureaucracy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bureaucrats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are not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elected,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have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long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careers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are not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otherwise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directly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accountable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to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people.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0"/>
              </a:spcBef>
            </a:pP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00886" indent="-140274" defTabSz="623438">
              <a:spcBef>
                <a:spcPts val="3"/>
              </a:spcBef>
              <a:buFont typeface="Times New Roman"/>
              <a:buAutoNum type="alphaLcParenBoth" startAt="5"/>
              <a:tabLst>
                <a:tab pos="200886" algn="l"/>
              </a:tabLst>
            </a:pP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What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can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be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done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 to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restore</a:t>
            </a:r>
            <a:r>
              <a:rPr sz="818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more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representative</a:t>
            </a:r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governance?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/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38542" marR="83125" indent="25977" defTabSz="623438">
              <a:lnSpc>
                <a:spcPct val="95600"/>
              </a:lnSpc>
            </a:pP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See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u="sng" spc="-3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www.MadisonCoalition.org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seeking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amend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Constitution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add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‘Regulation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Freedom</a:t>
            </a:r>
            <a:r>
              <a:rPr sz="818" spc="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Amendment’,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requiring</a:t>
            </a:r>
            <a:r>
              <a:rPr sz="818" spc="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Congressional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review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regulations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certain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circumstances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order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“curb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power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un-elected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regulators.”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Organization’s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motto is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to: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“End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Regulation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Without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Representation”.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65520" y="6332912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defTabSz="623438">
              <a:spcBef>
                <a:spcPts val="65"/>
              </a:spcBef>
            </a:pPr>
            <a:r>
              <a:rPr sz="682" spc="-3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68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16855" y="609600"/>
            <a:ext cx="3661497" cy="610652"/>
          </a:xfrm>
          <a:prstGeom prst="rect">
            <a:avLst/>
          </a:prstGeom>
        </p:spPr>
        <p:txBody>
          <a:bodyPr vert="horz" wrap="square" lIns="0" tIns="3464" rIns="0" bIns="0" rtlCol="0">
            <a:spAutoFit/>
          </a:bodyPr>
          <a:lstStyle/>
          <a:p>
            <a:pPr marL="8659" marR="3464" defTabSz="623438">
              <a:lnSpc>
                <a:spcPct val="103800"/>
              </a:lnSpc>
              <a:spcBef>
                <a:spcPts val="27"/>
              </a:spcBef>
            </a:pPr>
            <a:r>
              <a:rPr sz="955" dirty="0">
                <a:solidFill>
                  <a:prstClr val="black"/>
                </a:solidFill>
                <a:latin typeface="AvenirLT-Roman"/>
                <a:cs typeface="AvenirLT-Roman"/>
              </a:rPr>
              <a:t>EXCERPT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FROM </a:t>
            </a:r>
            <a:r>
              <a:rPr sz="955" dirty="0">
                <a:solidFill>
                  <a:prstClr val="black"/>
                </a:solidFill>
                <a:latin typeface="AvenirLT-Roman"/>
                <a:cs typeface="AvenirLT-Roman"/>
              </a:rPr>
              <a:t>:</a:t>
            </a:r>
            <a:r>
              <a:rPr sz="955" spc="3" dirty="0">
                <a:solidFill>
                  <a:prstClr val="black"/>
                </a:solidFill>
                <a:latin typeface="AvenirLT-Roman"/>
                <a:cs typeface="AvenirLT-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9/10/2019 Neil Gorsuch </a:t>
            </a:r>
            <a:r>
              <a:rPr sz="955" dirty="0">
                <a:solidFill>
                  <a:prstClr val="black"/>
                </a:solidFill>
                <a:latin typeface="AvenirLT-Roman"/>
                <a:cs typeface="AvenirLT-Roman"/>
              </a:rPr>
              <a:t>on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Separation of </a:t>
            </a:r>
            <a:r>
              <a:rPr sz="955" dirty="0">
                <a:solidFill>
                  <a:prstClr val="black"/>
                </a:solidFill>
                <a:latin typeface="AvenirLT-Roman"/>
                <a:cs typeface="AvenirLT-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Powers:</a:t>
            </a:r>
            <a:r>
              <a:rPr sz="955" dirty="0">
                <a:solidFill>
                  <a:prstClr val="black"/>
                </a:solidFill>
                <a:latin typeface="AvenirLT-Roman"/>
                <a:cs typeface="AvenirLT-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From</a:t>
            </a:r>
            <a:r>
              <a:rPr sz="955" dirty="0">
                <a:solidFill>
                  <a:prstClr val="black"/>
                </a:solidFill>
                <a:latin typeface="AvenirLT-Roman"/>
                <a:cs typeface="AvenirLT-Roman"/>
              </a:rPr>
              <a:t> ‘A</a:t>
            </a:r>
            <a:r>
              <a:rPr sz="955" spc="-7" dirty="0">
                <a:solidFill>
                  <a:prstClr val="black"/>
                </a:solidFill>
                <a:latin typeface="AvenirLT-Roman"/>
                <a:cs typeface="AvenirLT-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Republic,</a:t>
            </a:r>
            <a:r>
              <a:rPr sz="955" spc="3" dirty="0">
                <a:solidFill>
                  <a:prstClr val="black"/>
                </a:solidFill>
                <a:latin typeface="AvenirLT-Roman"/>
                <a:cs typeface="AvenirLT-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If</a:t>
            </a:r>
            <a:r>
              <a:rPr sz="955" dirty="0">
                <a:solidFill>
                  <a:prstClr val="black"/>
                </a:solidFill>
                <a:latin typeface="AvenirLT-Roman"/>
                <a:cs typeface="AvenirLT-Roman"/>
              </a:rPr>
              <a:t> You</a:t>
            </a:r>
            <a:r>
              <a:rPr sz="955" spc="3" dirty="0">
                <a:solidFill>
                  <a:prstClr val="black"/>
                </a:solidFill>
                <a:latin typeface="AvenirLT-Roman"/>
                <a:cs typeface="AvenirLT-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Can Keep</a:t>
            </a:r>
            <a:r>
              <a:rPr sz="955" spc="3" dirty="0">
                <a:solidFill>
                  <a:prstClr val="black"/>
                </a:solidFill>
                <a:latin typeface="AvenirLT-Roman"/>
                <a:cs typeface="AvenirLT-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It’</a:t>
            </a:r>
            <a:r>
              <a:rPr sz="955" spc="7" dirty="0">
                <a:solidFill>
                  <a:prstClr val="black"/>
                </a:solidFill>
                <a:latin typeface="AvenirLT-Roman"/>
                <a:cs typeface="AvenirLT-Roman"/>
              </a:rPr>
              <a:t> </a:t>
            </a:r>
            <a:r>
              <a:rPr sz="955" dirty="0">
                <a:solidFill>
                  <a:prstClr val="black"/>
                </a:solidFill>
                <a:latin typeface="AvenirLT-Roman"/>
                <a:cs typeface="AvenirLT-Roman"/>
              </a:rPr>
              <a:t>|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National Review </a:t>
            </a:r>
            <a:r>
              <a:rPr sz="955" dirty="0">
                <a:solidFill>
                  <a:prstClr val="black"/>
                </a:solidFill>
                <a:latin typeface="AvenirLT-Roman"/>
                <a:cs typeface="AvenirLT-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https://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  <a:hlinkClick r:id="rId2"/>
              </a:rPr>
              <a:t>www.nationalreview.com/2019/09/disregarding-separation- </a:t>
            </a:r>
            <a:r>
              <a:rPr sz="955" spc="-256" dirty="0">
                <a:solidFill>
                  <a:prstClr val="black"/>
                </a:solidFill>
                <a:latin typeface="AvenirLT-Roman"/>
                <a:cs typeface="AvenirLT-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of-powers-has-real-life-consequences/</a:t>
            </a:r>
            <a:r>
              <a:rPr sz="955" spc="-7" dirty="0">
                <a:solidFill>
                  <a:prstClr val="black"/>
                </a:solidFill>
                <a:latin typeface="AvenirLT-Roman"/>
                <a:cs typeface="AvenirLT-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AvenirLT-Roman"/>
                <a:cs typeface="AvenirLT-Roman"/>
              </a:rPr>
              <a:t>2/3</a:t>
            </a:r>
            <a:endParaRPr sz="955">
              <a:solidFill>
                <a:prstClr val="black"/>
              </a:solidFill>
              <a:latin typeface="AvenirLT-Roman"/>
              <a:cs typeface="AvenirLT-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978" y="1791047"/>
            <a:ext cx="3695267" cy="2147027"/>
          </a:xfrm>
          <a:prstGeom prst="rect">
            <a:avLst/>
          </a:prstGeom>
        </p:spPr>
        <p:txBody>
          <a:bodyPr vert="horz" wrap="square" lIns="0" tIns="15586" rIns="0" bIns="0" rtlCol="0">
            <a:spAutoFit/>
          </a:bodyPr>
          <a:lstStyle/>
          <a:p>
            <a:pPr marL="8659" marR="3464" defTabSz="623438">
              <a:lnSpc>
                <a:spcPct val="94400"/>
              </a:lnSpc>
              <a:spcBef>
                <a:spcPts val="123"/>
              </a:spcBef>
            </a:pPr>
            <a:r>
              <a:rPr sz="818" b="1" i="1" spc="-3" dirty="0">
                <a:solidFill>
                  <a:srgbClr val="2C2C2C"/>
                </a:solidFill>
                <a:latin typeface="Courier New"/>
                <a:cs typeface="Courier New"/>
              </a:rPr>
              <a:t>Caring</a:t>
            </a:r>
            <a:r>
              <a:rPr sz="818" b="1" i="1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i="1" spc="-3" dirty="0">
                <a:solidFill>
                  <a:srgbClr val="2C2C2C"/>
                </a:solidFill>
                <a:latin typeface="Courier New"/>
                <a:cs typeface="Courier New"/>
              </a:rPr>
              <a:t>Hearts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.</a:t>
            </a:r>
            <a:r>
              <a:rPr sz="818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Caring</a:t>
            </a:r>
            <a:r>
              <a:rPr sz="818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Hearts</a:t>
            </a:r>
            <a:r>
              <a:rPr sz="818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is</a:t>
            </a:r>
            <a:r>
              <a:rPr sz="818" spc="2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dirty="0">
                <a:solidFill>
                  <a:srgbClr val="2C2C2C"/>
                </a:solidFill>
                <a:latin typeface="Courier New"/>
                <a:cs typeface="Courier New"/>
              </a:rPr>
              <a:t>a</a:t>
            </a:r>
            <a:r>
              <a:rPr sz="818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small</a:t>
            </a:r>
            <a:r>
              <a:rPr sz="818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business</a:t>
            </a:r>
            <a:r>
              <a:rPr sz="818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in </a:t>
            </a:r>
            <a:r>
              <a:rPr sz="818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Colorado that provides Medicare nursing services to the </a:t>
            </a:r>
            <a:r>
              <a:rPr sz="818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elderly. One year, the government performed an audit and </a:t>
            </a:r>
            <a:r>
              <a:rPr sz="818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concluded that Caring Hearts had improperly billed hundreds </a:t>
            </a:r>
            <a:r>
              <a:rPr sz="818" spc="-48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of</a:t>
            </a:r>
            <a:r>
              <a:rPr sz="818" spc="1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thousands</a:t>
            </a:r>
            <a:r>
              <a:rPr sz="818" spc="1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of</a:t>
            </a:r>
            <a:r>
              <a:rPr sz="818" spc="1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dollars</a:t>
            </a:r>
            <a:r>
              <a:rPr sz="818" spc="1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of</a:t>
            </a:r>
            <a:r>
              <a:rPr sz="818" spc="1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services,</a:t>
            </a:r>
            <a:r>
              <a:rPr sz="818" spc="1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so</a:t>
            </a:r>
            <a:r>
              <a:rPr sz="818" spc="1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it</a:t>
            </a:r>
            <a:r>
              <a:rPr sz="818" spc="1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slapped</a:t>
            </a:r>
            <a:r>
              <a:rPr sz="818" spc="1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dirty="0">
                <a:solidFill>
                  <a:srgbClr val="2C2C2C"/>
                </a:solidFill>
                <a:latin typeface="Courier New"/>
                <a:cs typeface="Courier New"/>
              </a:rPr>
              <a:t>a</a:t>
            </a:r>
            <a:r>
              <a:rPr sz="818" spc="1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fine </a:t>
            </a:r>
            <a:r>
              <a:rPr sz="818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of over $800,000 on the company.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The trouble was, the </a:t>
            </a:r>
            <a:r>
              <a:rPr sz="818" b="1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government applied the wrong rules. Instead of applying the </a:t>
            </a:r>
            <a:r>
              <a:rPr sz="818" b="1" spc="-48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regulations</a:t>
            </a:r>
            <a:r>
              <a:rPr sz="818" b="1" spc="2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in</a:t>
            </a:r>
            <a:r>
              <a:rPr sz="818" b="1" spc="2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effect</a:t>
            </a:r>
            <a:r>
              <a:rPr sz="818" b="1" spc="2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during</a:t>
            </a:r>
            <a:r>
              <a:rPr sz="818" b="1" spc="2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the</a:t>
            </a:r>
            <a:r>
              <a:rPr sz="818" b="1" spc="2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time</a:t>
            </a:r>
            <a:r>
              <a:rPr sz="818" b="1" spc="2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Caring</a:t>
            </a:r>
            <a:r>
              <a:rPr sz="818" b="1" spc="2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Hearts </a:t>
            </a:r>
            <a:r>
              <a:rPr sz="818" b="1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provided</a:t>
            </a:r>
            <a:r>
              <a:rPr sz="818" b="1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its</a:t>
            </a:r>
            <a:r>
              <a:rPr sz="818" b="1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services,</a:t>
            </a:r>
            <a:r>
              <a:rPr sz="818" b="1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it</a:t>
            </a:r>
            <a:r>
              <a:rPr sz="818" b="1" spc="2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faulted</a:t>
            </a:r>
            <a:r>
              <a:rPr sz="818" b="1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the</a:t>
            </a:r>
            <a:r>
              <a:rPr sz="818" b="1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company</a:t>
            </a:r>
            <a:r>
              <a:rPr sz="818" b="1" spc="2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for</a:t>
            </a:r>
            <a:r>
              <a:rPr sz="818" b="1" spc="20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failing </a:t>
            </a:r>
            <a:r>
              <a:rPr sz="818" b="1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to abide more-onerous rules that the agency adopted only </a:t>
            </a:r>
            <a:r>
              <a:rPr sz="818" b="1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years later. How did the government get its own rules so </a:t>
            </a:r>
            <a:r>
              <a:rPr sz="818" b="1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wrong?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Every year, the </a:t>
            </a:r>
            <a:r>
              <a:rPr sz="818" i="1" spc="-3" dirty="0">
                <a:solidFill>
                  <a:srgbClr val="2C2C2C"/>
                </a:solidFill>
                <a:latin typeface="Courier New"/>
                <a:cs typeface="Courier New"/>
              </a:rPr>
              <a:t>executive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agency administering </a:t>
            </a:r>
            <a:r>
              <a:rPr sz="818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Medicare has used the </a:t>
            </a:r>
            <a:r>
              <a:rPr sz="818" i="1" spc="-3" dirty="0">
                <a:solidFill>
                  <a:srgbClr val="2C2C2C"/>
                </a:solidFill>
                <a:latin typeface="Courier New"/>
                <a:cs typeface="Courier New"/>
              </a:rPr>
              <a:t>legislative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authority delegated to it </a:t>
            </a:r>
            <a:r>
              <a:rPr sz="818" spc="-48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by Congress to issue </a:t>
            </a:r>
            <a:r>
              <a:rPr sz="818" dirty="0">
                <a:solidFill>
                  <a:srgbClr val="2C2C2C"/>
                </a:solidFill>
                <a:latin typeface="Courier New"/>
                <a:cs typeface="Courier New"/>
              </a:rPr>
              <a:t>a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river of legally binding regulations </a:t>
            </a:r>
            <a:r>
              <a:rPr sz="818" spc="-484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and thousands more “sub regulatory guidance documents” to </a:t>
            </a:r>
            <a:r>
              <a:rPr sz="818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explain</a:t>
            </a:r>
            <a:r>
              <a:rPr sz="818" spc="2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those</a:t>
            </a:r>
            <a:r>
              <a:rPr sz="818" spc="31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regulations.</a:t>
            </a:r>
            <a:r>
              <a:rPr sz="818" spc="31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The</a:t>
            </a:r>
            <a:r>
              <a:rPr sz="818" b="1" spc="31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agency</a:t>
            </a:r>
            <a:r>
              <a:rPr sz="818" b="1" spc="2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had</a:t>
            </a:r>
            <a:r>
              <a:rPr sz="818" b="1" spc="31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apparently </a:t>
            </a:r>
            <a:r>
              <a:rPr sz="818" b="1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written so many new legally binding rules that even it had </a:t>
            </a:r>
            <a:r>
              <a:rPr sz="818" b="1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lost</a:t>
            </a:r>
            <a:r>
              <a:rPr sz="818" b="1" spc="-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track of</a:t>
            </a:r>
            <a:r>
              <a:rPr sz="818" b="1" spc="-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all the</a:t>
            </a:r>
            <a:r>
              <a:rPr sz="818" b="1" spc="-7" dirty="0">
                <a:solidFill>
                  <a:srgbClr val="2C2C2C"/>
                </a:solidFill>
                <a:latin typeface="Courier New"/>
                <a:cs typeface="Courier New"/>
              </a:rPr>
              <a:t> </a:t>
            </a:r>
            <a:r>
              <a:rPr sz="818" b="1" spc="-3" dirty="0">
                <a:solidFill>
                  <a:srgbClr val="2C2C2C"/>
                </a:solidFill>
                <a:latin typeface="Courier New"/>
                <a:cs typeface="Courier New"/>
              </a:rPr>
              <a:t>changes</a:t>
            </a:r>
            <a:r>
              <a:rPr sz="818" spc="-3" dirty="0">
                <a:solidFill>
                  <a:srgbClr val="2C2C2C"/>
                </a:solidFill>
                <a:latin typeface="Courier New"/>
                <a:cs typeface="Courier New"/>
              </a:rPr>
              <a:t>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7021" y="592380"/>
            <a:ext cx="3739861" cy="5050638"/>
          </a:xfrm>
          <a:prstGeom prst="rect">
            <a:avLst/>
          </a:prstGeom>
        </p:spPr>
        <p:txBody>
          <a:bodyPr vert="horz" wrap="square" lIns="0" tIns="22947" rIns="0" bIns="0" rtlCol="0">
            <a:spAutoFit/>
          </a:bodyPr>
          <a:lstStyle/>
          <a:p>
            <a:pPr marL="17750" algn="ctr" defTabSz="623438">
              <a:spcBef>
                <a:spcPts val="181"/>
              </a:spcBef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Supreme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Court's Decision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Block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4509" marR="43294" algn="ctr" defTabSz="623438">
              <a:lnSpc>
                <a:spcPts val="1268"/>
              </a:lnSpc>
              <a:spcBef>
                <a:spcPts val="55"/>
              </a:spcBef>
            </a:pP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California's Ban on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In-Person Worship Will Create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Pressure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on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Dems </a:t>
            </a:r>
            <a:r>
              <a:rPr sz="955" b="1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Pack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the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Court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7"/>
              </a:spcBef>
            </a:pPr>
            <a:endParaRPr sz="112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8617" algn="ctr" defTabSz="623438"/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Shipwreckedcrew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| Feb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06,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2021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2:15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PM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ET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0"/>
              </a:spcBef>
            </a:pPr>
            <a:endParaRPr sz="109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24245" defTabSz="623438">
              <a:lnSpc>
                <a:spcPct val="110200"/>
              </a:lnSpc>
              <a:spcBef>
                <a:spcPts val="3"/>
              </a:spcBef>
            </a:pP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As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reported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earlier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here by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my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RedState colleague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Bonchie,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late</a:t>
            </a:r>
            <a:r>
              <a:rPr sz="955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Friday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Supreme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Court handed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down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an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order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granting</a:t>
            </a:r>
            <a:r>
              <a:rPr sz="955" b="1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application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for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a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preliminary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injunction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a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California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church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blocking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enforcement 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955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order by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California Governor Gavin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Newsom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that prohibited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any 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indoor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gathering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for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purposes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religious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services.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817495" defTabSz="623438">
              <a:spcBef>
                <a:spcPts val="112"/>
              </a:spcBef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…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0"/>
              </a:spcBef>
            </a:pPr>
            <a:endParaRPr sz="109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16019" defTabSz="623438">
              <a:lnSpc>
                <a:spcPct val="110200"/>
              </a:lnSpc>
              <a:spcBef>
                <a:spcPts val="3"/>
              </a:spcBef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There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are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now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five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votes on the Court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who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cannot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be relied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upon 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defer 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branch “expertise”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justify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governmental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overreach </a:t>
            </a:r>
            <a:r>
              <a:rPr sz="955" b="1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invades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rights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guaranteed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Constitution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–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especially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those 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rights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Left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has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no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respect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for,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such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as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religious liberty,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freedom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speech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assembly,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right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keep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bear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arms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/>
            <a:endParaRPr sz="109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3464" defTabSz="623438">
              <a:lnSpc>
                <a:spcPct val="110200"/>
              </a:lnSpc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This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adulation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“expertise” gets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carried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forward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into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other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aspects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governance,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Democrats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control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bureaucracy,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they 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need</a:t>
            </a:r>
            <a:r>
              <a:rPr sz="955" b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955" b="1" spc="2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Supreme</a:t>
            </a:r>
            <a:r>
              <a:rPr sz="955" b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Court</a:t>
            </a:r>
            <a:r>
              <a:rPr sz="955" b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955" b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will</a:t>
            </a:r>
            <a:r>
              <a:rPr sz="955" b="1" spc="2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not</a:t>
            </a:r>
            <a:r>
              <a:rPr sz="955" b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block</a:t>
            </a:r>
            <a:r>
              <a:rPr sz="955" b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administration</a:t>
            </a:r>
            <a:r>
              <a:rPr sz="955" b="1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efforts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through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regulations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rulemaking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act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fast and 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allow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Congress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955" b="1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avoid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taking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unpopular votes.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4"/>
              </a:spcBef>
            </a:pPr>
            <a:endParaRPr sz="109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4329" defTabSz="623438">
              <a:lnSpc>
                <a:spcPct val="110100"/>
              </a:lnSpc>
            </a:pP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Justice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Gorsuch is 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an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outspoken critic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of the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“Chevron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Doctrine”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which … </a:t>
            </a:r>
            <a:r>
              <a:rPr sz="955" b="1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provides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litigation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over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agency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action,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courts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defer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agency’s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own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interpretation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statute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unless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construction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outside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range of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reasonableness.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… When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governmental action is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challenged,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the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doctrine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means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government’s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view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meaning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the </a:t>
            </a:r>
            <a:r>
              <a:rPr sz="955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statute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enjoys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a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 preference</a:t>
            </a:r>
            <a:r>
              <a:rPr sz="955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over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 challenger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….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A05DCD-54A1-36BE-E2B3-67F468C8AD1A}"/>
              </a:ext>
            </a:extLst>
          </p:cNvPr>
          <p:cNvSpPr txBox="1"/>
          <p:nvPr/>
        </p:nvSpPr>
        <p:spPr>
          <a:xfrm>
            <a:off x="3048000" y="582067"/>
            <a:ext cx="609600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‘EXPERTS’ AND THEIR LIMITATIONS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Courier"/>
                <a:ea typeface="Times New Roman" panose="02020603050405020304" pitchFamily="18" charset="0"/>
                <a:cs typeface="Courier"/>
              </a:rPr>
              <a:t>  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“Special knowledge and the highly trained mind produce their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own limitations which, in the realm of statesmanship, are of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decisive importance. 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Expertise, it may be argued, sacrifices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insight of common sense to intensity of experience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It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breeds an inability to accept new views from the very depth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its preoccupation with its own conclusions. It too often fails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see round its subject. It sees its results out of perspective by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making them the center of relevance to which all other results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must be related. Too often, also, it lacks humility; and this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breeds in its possessors a failure in proportion which makes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them fail to see the obvious which is before their very noses.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has, also, a certain caste-spirit about it, so that experts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tend to neglect all evidence which does not come from those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who belong to their own ranks. 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Above all, perhaps, and this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most urgently where human problems are concerned, the 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expert fails to see that every judgment he makes not purely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factual in nature brings with it a scheme of values which has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special validity about it.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He tends to confuse the importance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his facts with the importance of what he proposes to do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about them.”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[“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Doctrine of Separation of Powers and Its Present Day Significance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”, by A. T. Vanderbilt, 54-55 (U. Neb. Press, 1953) quoting Harold J. Laski,  162 </a:t>
            </a:r>
            <a:r>
              <a:rPr lang="en-US" sz="1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Harper's Magazine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101, 102; 109 (1950).]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2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93BA08-2060-63A1-C323-FE11BF2FC0B7}"/>
              </a:ext>
            </a:extLst>
          </p:cNvPr>
          <p:cNvSpPr txBox="1"/>
          <p:nvPr/>
        </p:nvSpPr>
        <p:spPr>
          <a:xfrm>
            <a:off x="3048000" y="1982450"/>
            <a:ext cx="609600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1500"/>
              </a:spcBef>
              <a:spcAft>
                <a:spcPts val="750"/>
              </a:spcAft>
            </a:pPr>
            <a:r>
              <a:rPr lang="en-US" sz="1600" b="1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Fed. R. Evid</a:t>
            </a:r>
            <a:r>
              <a:rPr lang="en-US" sz="1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702. : Testimony by Expert Witnesses</a:t>
            </a:r>
            <a:endParaRPr lang="en-US" sz="2400" b="1" dirty="0">
              <a:effectLst/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witness who is qualified as an expert</a:t>
            </a:r>
            <a:r>
              <a:rPr lang="en-US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knowledge, skill, experience, training, or education may testify in the form of an opinion</a:t>
            </a:r>
            <a:r>
              <a:rPr lang="en-US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 otherwise if: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(a)</a:t>
            </a:r>
            <a:r>
              <a:rPr lang="en-US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the expert’s scientific, technical, or other specialized knowledge will help the trier of fact to understand the evidence or to determine a fact in issue;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(b)</a:t>
            </a:r>
            <a:r>
              <a:rPr lang="en-US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the testimony is based on sufficient facts or data;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(c)</a:t>
            </a:r>
            <a:r>
              <a:rPr lang="en-US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the testimony is the product of reliable principles and methods; and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(d)</a:t>
            </a:r>
            <a:r>
              <a:rPr lang="en-US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the expert has reliably applied the principles and methods to the facts of the case.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717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94909" y="845473"/>
            <a:ext cx="3666259" cy="3334654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R="58447" algn="ctr" defTabSz="623438">
              <a:spcBef>
                <a:spcPts val="68"/>
              </a:spcBef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WHERE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SHOULD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POLICY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MADE?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(PART</a:t>
            </a:r>
            <a:r>
              <a:rPr sz="955" b="1" spc="-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II)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900"/>
              </a:spcBef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(a)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818" b="1" i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Congress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 or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818" b="1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b="1" i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b="1" i="1" spc="-3" dirty="0">
                <a:solidFill>
                  <a:prstClr val="black"/>
                </a:solidFill>
                <a:latin typeface="Times New Roman"/>
                <a:cs typeface="Times New Roman"/>
              </a:rPr>
              <a:t>President</a:t>
            </a:r>
            <a:r>
              <a:rPr sz="818" b="1" spc="-3" dirty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24"/>
              </a:spcBef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89" marR="3464" defTabSz="623438">
              <a:lnSpc>
                <a:spcPts val="941"/>
              </a:lnSpc>
            </a:pP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power “shall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vested”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President.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(Const.,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Article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II,</a:t>
            </a:r>
            <a:r>
              <a:rPr sz="818" i="1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Sec.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1)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818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President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“shall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take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Care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Laws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faithfully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executed”.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(Const.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Article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II,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Sec.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2)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818" spc="21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Presidents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since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George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Washington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have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issued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Orders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carryout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their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responsibilities.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Order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formal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directive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to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agency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within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executive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branch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charged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implementing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law.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While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not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policymaking,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strictly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speaking,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Order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can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have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same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effect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law.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Congress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can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pass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 law to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override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Order,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but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law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is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subject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Presidential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veto.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succeeding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President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can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also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revoke,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alter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amend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 Executive Order.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4"/>
              </a:spcBef>
            </a:pPr>
            <a:endParaRPr sz="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89" defTabSz="623438"/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Examples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Executive</a:t>
            </a: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Orders: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24"/>
              </a:spcBef>
            </a:pP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0495" marR="212575" defTabSz="623438">
              <a:lnSpc>
                <a:spcPts val="941"/>
              </a:lnSpc>
            </a:pP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Ex Parte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Merryman,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17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F.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 Cas.</a:t>
            </a:r>
            <a:r>
              <a:rPr sz="818" i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144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(1861)(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Suspension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Habeas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Corpus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by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President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A.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Lincoln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during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Civil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War;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ruled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unconstitutional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Chief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Justice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Taney,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sitting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a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Circuit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Judge.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/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0495" marR="164518" defTabSz="623438">
              <a:lnSpc>
                <a:spcPts val="941"/>
              </a:lnSpc>
            </a:pP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Youngstown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Sheet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&amp; Tube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v. Sawyer, 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343 U.S. 579 </a:t>
            </a:r>
            <a:r>
              <a:rPr sz="818" i="1" spc="-3" dirty="0">
                <a:solidFill>
                  <a:prstClr val="black"/>
                </a:solidFill>
                <a:latin typeface="Times New Roman"/>
                <a:cs typeface="Times New Roman"/>
              </a:rPr>
              <a:t>(1952)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818" i="1" dirty="0">
                <a:solidFill>
                  <a:prstClr val="black"/>
                </a:solidFill>
                <a:latin typeface="Times New Roman"/>
                <a:cs typeface="Times New Roman"/>
              </a:rPr>
              <a:t>see also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p. 634,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concurrence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by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Justice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Jackson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discussing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power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issue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Orders)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(during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Korean</a:t>
            </a:r>
            <a:r>
              <a:rPr sz="818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War,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President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Truman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put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steel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mills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under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control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avert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a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strike;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 Order ruled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unconstitutional).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/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38542" marR="19915" defTabSz="623438">
              <a:lnSpc>
                <a:spcPts val="941"/>
              </a:lnSpc>
            </a:pPr>
            <a:r>
              <a:rPr sz="818" spc="-7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our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time,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notice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how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often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gridlock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Congress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results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use of</a:t>
            </a:r>
            <a:r>
              <a:rPr sz="818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an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 </a:t>
            </a:r>
            <a:r>
              <a:rPr sz="818" spc="-1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Order 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agency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rulemaking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‘fill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void’.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When,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if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ever,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should</a:t>
            </a:r>
            <a:r>
              <a:rPr sz="818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Congress’s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failure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 act be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considered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its’ 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“policy”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818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accept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 the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18" dirty="0">
                <a:solidFill>
                  <a:prstClr val="black"/>
                </a:solidFill>
                <a:latin typeface="Times New Roman"/>
                <a:cs typeface="Times New Roman"/>
              </a:rPr>
              <a:t>‘status </a:t>
            </a:r>
            <a:r>
              <a:rPr sz="818" spc="-3" dirty="0">
                <a:solidFill>
                  <a:prstClr val="black"/>
                </a:solidFill>
                <a:latin typeface="Times New Roman"/>
                <a:cs typeface="Times New Roman"/>
              </a:rPr>
              <a:t>quo’?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65520" y="6332912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defTabSz="623438">
              <a:spcBef>
                <a:spcPts val="65"/>
              </a:spcBef>
            </a:pPr>
            <a:r>
              <a:rPr sz="682" spc="-3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endParaRPr sz="68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16612" y="592380"/>
            <a:ext cx="3737264" cy="4852250"/>
          </a:xfrm>
          <a:prstGeom prst="rect">
            <a:avLst/>
          </a:prstGeom>
        </p:spPr>
        <p:txBody>
          <a:bodyPr vert="horz" wrap="square" lIns="0" tIns="22947" rIns="0" bIns="0" rtlCol="0">
            <a:spAutoFit/>
          </a:bodyPr>
          <a:lstStyle/>
          <a:p>
            <a:pPr marL="23379" algn="ctr" defTabSz="623438">
              <a:spcBef>
                <a:spcPts val="181"/>
              </a:spcBef>
            </a:pP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BRIEFING</a:t>
            </a:r>
            <a:r>
              <a:rPr sz="955" b="1" spc="-3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ROOM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89" marR="61478" algn="ctr" defTabSz="623438">
              <a:lnSpc>
                <a:spcPts val="1268"/>
              </a:lnSpc>
              <a:spcBef>
                <a:spcPts val="55"/>
              </a:spcBef>
            </a:pP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Executive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Order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Protecting</a:t>
            </a:r>
            <a:r>
              <a:rPr sz="955" b="1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Federal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Workforce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Requiring </a:t>
            </a:r>
            <a:r>
              <a:rPr sz="955" b="1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Mask-Wearing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1214" algn="ctr" defTabSz="623438">
              <a:spcBef>
                <a:spcPts val="51"/>
              </a:spcBef>
            </a:pP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JANUARY</a:t>
            </a:r>
            <a:r>
              <a:rPr sz="955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20,</a:t>
            </a:r>
            <a:r>
              <a:rPr sz="955" b="1" spc="-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2021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•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 PRESIDENTIAL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ACTIONS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24"/>
              </a:spcBef>
            </a:pPr>
            <a:endParaRPr sz="1023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1647" algn="ctr" defTabSz="623438"/>
            <a:r>
              <a:rPr sz="818" b="1" dirty="0">
                <a:solidFill>
                  <a:prstClr val="black"/>
                </a:solidFill>
                <a:latin typeface="Times New Roman"/>
                <a:cs typeface="Times New Roman"/>
              </a:rPr>
              <a:t>****</a:t>
            </a:r>
            <a:endParaRPr sz="818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7"/>
              </a:spcBef>
            </a:pPr>
            <a:endParaRPr sz="92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50221" defTabSz="623438">
              <a:lnSpc>
                <a:spcPct val="110100"/>
              </a:lnSpc>
            </a:pP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Accordingly,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protect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 workforce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individuals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interacting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with the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workforce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ensure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the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continuity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Government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services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activities, on-duty</a:t>
            </a:r>
            <a:r>
              <a:rPr sz="955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 on-site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employees,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on-site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contractors,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other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individuals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buildings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955" b="1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on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Federal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lands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 should</a:t>
            </a:r>
            <a:r>
              <a:rPr sz="955" b="1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all</a:t>
            </a:r>
            <a:r>
              <a:rPr sz="955" b="1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wear</a:t>
            </a:r>
            <a:r>
              <a:rPr sz="955" b="1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masks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955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maintain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physical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distance,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adhere</a:t>
            </a:r>
            <a:r>
              <a:rPr sz="955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other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public</a:t>
            </a:r>
            <a:r>
              <a:rPr sz="955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health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measures, 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provided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CDC guidelines.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0"/>
              </a:spcBef>
            </a:pPr>
            <a:endParaRPr sz="1193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0348" algn="ctr" defTabSz="623438"/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****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3"/>
              </a:spcBef>
            </a:pPr>
            <a:endParaRPr sz="109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marR="3464" defTabSz="623438">
              <a:lnSpc>
                <a:spcPct val="110200"/>
              </a:lnSpc>
            </a:pP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Sec. 3.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Encouraging </a:t>
            </a:r>
            <a:r>
              <a:rPr sz="955" b="1" dirty="0">
                <a:solidFill>
                  <a:prstClr val="black"/>
                </a:solidFill>
                <a:latin typeface="Times New Roman"/>
                <a:cs typeface="Times New Roman"/>
              </a:rPr>
              <a:t>Masking </a:t>
            </a:r>
            <a:r>
              <a:rPr sz="955" b="1" spc="-3" dirty="0">
                <a:solidFill>
                  <a:prstClr val="black"/>
                </a:solidFill>
                <a:latin typeface="Times New Roman"/>
                <a:cs typeface="Times New Roman"/>
              </a:rPr>
              <a:t>Across America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(a)</a:t>
            </a:r>
            <a:r>
              <a:rPr sz="955" spc="23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Secretary of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Health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and Human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Services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(HHS),</a:t>
            </a:r>
            <a:r>
              <a:rPr sz="955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including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through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Director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CDC,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shall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engage,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appropriate,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with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State,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local,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Tribal,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territorial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oﬃcials, </a:t>
            </a:r>
            <a:r>
              <a:rPr sz="955" spc="-2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955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well</a:t>
            </a:r>
            <a:r>
              <a:rPr sz="955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business,</a:t>
            </a:r>
            <a:r>
              <a:rPr sz="955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union,</a:t>
            </a:r>
            <a:r>
              <a:rPr sz="955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academic,</a:t>
            </a:r>
            <a:r>
              <a:rPr sz="955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other</a:t>
            </a:r>
            <a:r>
              <a:rPr sz="955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community</a:t>
            </a:r>
            <a:r>
              <a:rPr sz="955" spc="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leaders,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regarding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mask-wearing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other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public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health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measures, with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the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goal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of 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maximizing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public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compliance with,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addressing</a:t>
            </a:r>
            <a:r>
              <a:rPr sz="955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any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obstacles</a:t>
            </a:r>
            <a:r>
              <a:rPr sz="955" spc="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to,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mask- 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wearing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other public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health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best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practices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identiﬁed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by 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CDC.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0"/>
              </a:spcBef>
            </a:pPr>
            <a:endParaRPr sz="1193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0348" algn="ctr" defTabSz="623438"/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****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3"/>
              </a:spcBef>
            </a:pPr>
            <a:endParaRPr sz="1193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7987" defTabSz="623438"/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JOSEPH</a:t>
            </a:r>
            <a:r>
              <a:rPr sz="955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R.</a:t>
            </a:r>
            <a:r>
              <a:rPr sz="955" spc="-1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7" dirty="0">
                <a:solidFill>
                  <a:prstClr val="black"/>
                </a:solidFill>
                <a:latin typeface="Times New Roman"/>
                <a:cs typeface="Times New Roman"/>
              </a:rPr>
              <a:t>BIDEN</a:t>
            </a:r>
            <a:r>
              <a:rPr sz="955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JR.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623438">
              <a:spcBef>
                <a:spcPts val="10"/>
              </a:spcBef>
            </a:pPr>
            <a:endParaRPr sz="1193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/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955" spc="-1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WHITE</a:t>
            </a:r>
            <a:r>
              <a:rPr sz="955" spc="-2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HOUSE,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659" defTabSz="623438">
              <a:spcBef>
                <a:spcPts val="116"/>
              </a:spcBef>
            </a:pPr>
            <a:r>
              <a:rPr sz="955" spc="-3" dirty="0">
                <a:solidFill>
                  <a:prstClr val="black"/>
                </a:solidFill>
                <a:latin typeface="Times New Roman"/>
                <a:cs typeface="Times New Roman"/>
              </a:rPr>
              <a:t>January</a:t>
            </a:r>
            <a:r>
              <a:rPr sz="955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spc="3" dirty="0">
                <a:solidFill>
                  <a:prstClr val="black"/>
                </a:solidFill>
                <a:latin typeface="Times New Roman"/>
                <a:cs typeface="Times New Roman"/>
              </a:rPr>
              <a:t>20,</a:t>
            </a:r>
            <a:r>
              <a:rPr sz="955" spc="-2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955" dirty="0">
                <a:solidFill>
                  <a:prstClr val="black"/>
                </a:solidFill>
                <a:latin typeface="Times New Roman"/>
                <a:cs typeface="Times New Roman"/>
              </a:rPr>
              <a:t>2021.</a:t>
            </a:r>
            <a:endParaRPr sz="95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977" y="843396"/>
            <a:ext cx="3503468" cy="457876"/>
          </a:xfrm>
          <a:prstGeom prst="rect">
            <a:avLst/>
          </a:prstGeom>
        </p:spPr>
        <p:txBody>
          <a:bodyPr vert="horz" wrap="square" lIns="0" tIns="21648" rIns="0" bIns="0" rtlCol="0">
            <a:spAutoFit/>
          </a:bodyPr>
          <a:lstStyle/>
          <a:p>
            <a:pPr marL="8659" marR="3464" defTabSz="623438">
              <a:lnSpc>
                <a:spcPts val="1405"/>
              </a:lnSpc>
              <a:spcBef>
                <a:spcPts val="170"/>
              </a:spcBef>
            </a:pPr>
            <a:r>
              <a:rPr sz="1227" spc="-3" dirty="0">
                <a:solidFill>
                  <a:srgbClr val="202020"/>
                </a:solidFill>
                <a:latin typeface="Arial"/>
                <a:cs typeface="Arial"/>
              </a:rPr>
              <a:t>Biden's American</a:t>
            </a:r>
            <a:r>
              <a:rPr sz="1227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227" spc="-3" dirty="0">
                <a:solidFill>
                  <a:srgbClr val="202020"/>
                </a:solidFill>
                <a:latin typeface="Arial"/>
                <a:cs typeface="Arial"/>
              </a:rPr>
              <a:t>Rescue Plan:</a:t>
            </a:r>
            <a:r>
              <a:rPr sz="122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227" spc="-3" dirty="0">
                <a:solidFill>
                  <a:srgbClr val="202020"/>
                </a:solidFill>
                <a:latin typeface="Arial"/>
                <a:cs typeface="Arial"/>
              </a:rPr>
              <a:t>Here's</a:t>
            </a:r>
            <a:r>
              <a:rPr sz="122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227" spc="-3" dirty="0">
                <a:solidFill>
                  <a:srgbClr val="202020"/>
                </a:solidFill>
                <a:latin typeface="Arial"/>
                <a:cs typeface="Arial"/>
              </a:rPr>
              <a:t>What's </a:t>
            </a:r>
            <a:r>
              <a:rPr sz="1227" dirty="0">
                <a:solidFill>
                  <a:srgbClr val="202020"/>
                </a:solidFill>
                <a:latin typeface="Arial"/>
                <a:cs typeface="Arial"/>
              </a:rPr>
              <a:t>In</a:t>
            </a:r>
            <a:r>
              <a:rPr sz="1227" spc="-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227" dirty="0">
                <a:solidFill>
                  <a:srgbClr val="202020"/>
                </a:solidFill>
                <a:latin typeface="Arial"/>
                <a:cs typeface="Arial"/>
              </a:rPr>
              <a:t>It </a:t>
            </a:r>
            <a:r>
              <a:rPr sz="1227" spc="-33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227" spc="-3" dirty="0">
                <a:solidFill>
                  <a:srgbClr val="202020"/>
                </a:solidFill>
                <a:latin typeface="Arial"/>
                <a:cs typeface="Arial"/>
              </a:rPr>
              <a:t>And</a:t>
            </a:r>
            <a:r>
              <a:rPr sz="1227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227" spc="-3" dirty="0">
                <a:solidFill>
                  <a:srgbClr val="202020"/>
                </a:solidFill>
                <a:latin typeface="Arial"/>
                <a:cs typeface="Arial"/>
              </a:rPr>
              <a:t>What</a:t>
            </a:r>
            <a:r>
              <a:rPr sz="1227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1227" spc="-3" dirty="0">
                <a:solidFill>
                  <a:srgbClr val="202020"/>
                </a:solidFill>
                <a:latin typeface="Arial"/>
                <a:cs typeface="Arial"/>
              </a:rPr>
              <a:t>Isn't</a:t>
            </a:r>
            <a:endParaRPr sz="1227">
              <a:solidFill>
                <a:prstClr val="black"/>
              </a:solidFill>
              <a:latin typeface="Arial"/>
              <a:cs typeface="Arial"/>
            </a:endParaRPr>
          </a:p>
          <a:p>
            <a:pPr marL="8659" defTabSz="623438">
              <a:lnSpc>
                <a:spcPts val="617"/>
              </a:lnSpc>
            </a:pPr>
            <a:r>
              <a:rPr sz="545" spc="-3" dirty="0">
                <a:solidFill>
                  <a:srgbClr val="202020"/>
                </a:solidFill>
                <a:latin typeface="Arial"/>
                <a:cs typeface="Arial"/>
              </a:rPr>
              <a:t>FRIDAY,</a:t>
            </a:r>
            <a:r>
              <a:rPr sz="545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45" dirty="0">
                <a:solidFill>
                  <a:srgbClr val="202020"/>
                </a:solidFill>
                <a:latin typeface="Arial"/>
                <a:cs typeface="Arial"/>
              </a:rPr>
              <a:t>MAR</a:t>
            </a:r>
            <a:r>
              <a:rPr sz="545" spc="-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45" spc="-3" dirty="0">
                <a:solidFill>
                  <a:srgbClr val="202020"/>
                </a:solidFill>
                <a:latin typeface="Arial"/>
                <a:cs typeface="Arial"/>
              </a:rPr>
              <a:t>12, 2021</a:t>
            </a:r>
            <a:r>
              <a:rPr sz="545" dirty="0">
                <a:solidFill>
                  <a:srgbClr val="202020"/>
                </a:solidFill>
                <a:latin typeface="Arial"/>
                <a:cs typeface="Arial"/>
              </a:rPr>
              <a:t> -</a:t>
            </a:r>
            <a:r>
              <a:rPr sz="545" spc="-3" dirty="0">
                <a:solidFill>
                  <a:srgbClr val="202020"/>
                </a:solidFill>
                <a:latin typeface="Arial"/>
                <a:cs typeface="Arial"/>
              </a:rPr>
              <a:t> 12:25</a:t>
            </a:r>
            <a:r>
              <a:rPr sz="545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45" spc="-3" dirty="0">
                <a:solidFill>
                  <a:srgbClr val="202020"/>
                </a:solidFill>
                <a:latin typeface="Arial"/>
                <a:cs typeface="Arial"/>
              </a:rPr>
              <a:t>PM</a:t>
            </a:r>
            <a:endParaRPr sz="54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16786" y="1366058"/>
            <a:ext cx="3725574" cy="453427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614" i="1" dirty="0">
                <a:solidFill>
                  <a:srgbClr val="202020"/>
                </a:solidFill>
                <a:latin typeface="Arial"/>
                <a:cs typeface="Arial"/>
              </a:rPr>
              <a:t>By</a:t>
            </a:r>
            <a:r>
              <a:rPr sz="614" i="1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14" i="1" spc="-3" dirty="0">
                <a:solidFill>
                  <a:srgbClr val="202020"/>
                </a:solidFill>
                <a:latin typeface="Arial"/>
                <a:cs typeface="Arial"/>
              </a:rPr>
              <a:t>Philip</a:t>
            </a:r>
            <a:r>
              <a:rPr sz="614" i="1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14" i="1" spc="-3" dirty="0">
                <a:solidFill>
                  <a:srgbClr val="202020"/>
                </a:solidFill>
                <a:latin typeface="Arial"/>
                <a:cs typeface="Arial"/>
              </a:rPr>
              <a:t>Marey of</a:t>
            </a:r>
            <a:r>
              <a:rPr sz="614" i="1" spc="-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14" i="1" spc="-3" dirty="0">
                <a:solidFill>
                  <a:srgbClr val="136EB0"/>
                </a:solidFill>
                <a:latin typeface="Arial"/>
                <a:cs typeface="Arial"/>
              </a:rPr>
              <a:t>Rabobank</a:t>
            </a:r>
            <a:endParaRPr sz="614">
              <a:solidFill>
                <a:prstClr val="black"/>
              </a:solidFill>
              <a:latin typeface="Arial"/>
              <a:cs typeface="Arial"/>
            </a:endParaRPr>
          </a:p>
          <a:p>
            <a:pPr defTabSz="623438">
              <a:spcBef>
                <a:spcPts val="24"/>
              </a:spcBef>
            </a:pP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marL="8659" defTabSz="623438"/>
            <a:r>
              <a:rPr sz="750" spc="-3" dirty="0">
                <a:solidFill>
                  <a:srgbClr val="575757"/>
                </a:solidFill>
                <a:latin typeface="Arial"/>
                <a:cs typeface="Arial"/>
              </a:rPr>
              <a:t>What’s</a:t>
            </a:r>
            <a:r>
              <a:rPr sz="750" spc="7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575757"/>
                </a:solidFill>
                <a:latin typeface="Arial"/>
                <a:cs typeface="Arial"/>
              </a:rPr>
              <a:t>in </a:t>
            </a:r>
            <a:r>
              <a:rPr sz="750" dirty="0">
                <a:solidFill>
                  <a:srgbClr val="575757"/>
                </a:solidFill>
                <a:latin typeface="Arial"/>
                <a:cs typeface="Arial"/>
              </a:rPr>
              <a:t>the</a:t>
            </a:r>
            <a:r>
              <a:rPr sz="750" spc="-3" dirty="0">
                <a:solidFill>
                  <a:srgbClr val="575757"/>
                </a:solidFill>
                <a:latin typeface="Arial"/>
                <a:cs typeface="Arial"/>
              </a:rPr>
              <a:t> plan?</a:t>
            </a:r>
            <a:r>
              <a:rPr sz="750" spc="3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The total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size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the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American Rescue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Plan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is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$1.9 trillion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: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defTabSz="623438">
              <a:spcBef>
                <a:spcPts val="37"/>
              </a:spcBef>
            </a:pP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marL="67972" indent="-59746" defTabSz="623438">
              <a:buFontTx/>
              <a:buChar char="-"/>
              <a:tabLst>
                <a:tab pos="68405" algn="l"/>
              </a:tabLst>
            </a:pP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The new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covid relief</a:t>
            </a:r>
            <a:r>
              <a:rPr sz="750" spc="14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package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contains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$400 billion</a:t>
            </a:r>
            <a:r>
              <a:rPr sz="750" b="1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in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one-time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direct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payments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marL="8659" defTabSz="623438">
              <a:spcBef>
                <a:spcPts val="89"/>
              </a:spcBef>
            </a:pP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$1400</a:t>
            </a:r>
            <a:r>
              <a:rPr sz="750" b="1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to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 Americans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,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with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a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phase-out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starting for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those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with annual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incomes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above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marL="8659" defTabSz="623438">
              <a:spcBef>
                <a:spcPts val="89"/>
              </a:spcBef>
            </a:pP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$75,000.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defTabSz="623438">
              <a:spcBef>
                <a:spcPts val="31"/>
              </a:spcBef>
            </a:pPr>
            <a:endParaRPr sz="920">
              <a:solidFill>
                <a:prstClr val="black"/>
              </a:solidFill>
              <a:latin typeface="Arial"/>
              <a:cs typeface="Arial"/>
            </a:endParaRPr>
          </a:p>
          <a:p>
            <a:pPr marL="67972" indent="-59746" defTabSz="623438">
              <a:buFontTx/>
              <a:buChar char="-"/>
              <a:tabLst>
                <a:tab pos="68405" algn="l"/>
              </a:tabLst>
            </a:pP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There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is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additional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support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for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those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who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have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lost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or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will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lose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their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jobs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in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the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form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marL="8659" defTabSz="623438">
              <a:spcBef>
                <a:spcPts val="89"/>
              </a:spcBef>
            </a:pP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enhanced</a:t>
            </a:r>
            <a:r>
              <a:rPr sz="750" b="1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federal</a:t>
            </a:r>
            <a:r>
              <a:rPr sz="750" b="1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unemployment</a:t>
            </a:r>
            <a:r>
              <a:rPr sz="750" b="1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benefits 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sz="750" spc="14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$300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per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week through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September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6.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defTabSz="623438">
              <a:spcBef>
                <a:spcPts val="31"/>
              </a:spcBef>
            </a:pPr>
            <a:endParaRPr sz="920">
              <a:solidFill>
                <a:prstClr val="black"/>
              </a:solidFill>
              <a:latin typeface="Arial"/>
              <a:cs typeface="Arial"/>
            </a:endParaRPr>
          </a:p>
          <a:p>
            <a:pPr marL="66673" indent="-58447" defTabSz="623438">
              <a:buFontTx/>
              <a:buChar char="-"/>
              <a:tabLst>
                <a:tab pos="67106" algn="l"/>
              </a:tabLst>
            </a:pP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More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controversially,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$350</a:t>
            </a:r>
            <a:r>
              <a:rPr sz="750" b="1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billion</a:t>
            </a:r>
            <a:r>
              <a:rPr sz="750" b="1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goes 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to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 state</a:t>
            </a:r>
            <a:r>
              <a:rPr sz="750" b="1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and local</a:t>
            </a:r>
            <a:r>
              <a:rPr sz="750" b="1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governments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.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defTabSz="623438">
              <a:spcBef>
                <a:spcPts val="10"/>
              </a:spcBef>
              <a:buClr>
                <a:srgbClr val="202020"/>
              </a:buClr>
              <a:buFont typeface="Arial"/>
              <a:buChar char="-"/>
            </a:pPr>
            <a:endParaRPr sz="852">
              <a:solidFill>
                <a:prstClr val="black"/>
              </a:solidFill>
              <a:latin typeface="Arial"/>
              <a:cs typeface="Arial"/>
            </a:endParaRPr>
          </a:p>
          <a:p>
            <a:pPr marL="8659" marR="35934" indent="-433" defTabSz="623438">
              <a:lnSpc>
                <a:spcPct val="110000"/>
              </a:lnSpc>
              <a:buFontTx/>
              <a:buChar char="-"/>
              <a:tabLst>
                <a:tab pos="67972" algn="l"/>
              </a:tabLst>
            </a:pP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Another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large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chunk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is aimed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at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facilitating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education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in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times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corona: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$130 billion </a:t>
            </a:r>
            <a:r>
              <a:rPr sz="750" b="1" spc="-198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for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 K-12 schools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to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pay for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reducing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class sizes to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accommodate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social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distancing,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improving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ventilation,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hiring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more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janitors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and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providing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more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PPE.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defTabSz="623438">
              <a:spcBef>
                <a:spcPts val="27"/>
              </a:spcBef>
              <a:buClr>
                <a:srgbClr val="202020"/>
              </a:buClr>
              <a:buFont typeface="Arial"/>
              <a:buChar char="-"/>
            </a:pPr>
            <a:endParaRPr sz="920">
              <a:solidFill>
                <a:prstClr val="black"/>
              </a:solidFill>
              <a:latin typeface="Arial"/>
              <a:cs typeface="Arial"/>
            </a:endParaRPr>
          </a:p>
          <a:p>
            <a:pPr marL="67972" indent="-59746" defTabSz="623438">
              <a:spcBef>
                <a:spcPts val="3"/>
              </a:spcBef>
              <a:buFontTx/>
              <a:buChar char="-"/>
              <a:tabLst>
                <a:tab pos="68405" algn="l"/>
              </a:tabLst>
            </a:pP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The bill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also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contains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tens</a:t>
            </a:r>
            <a:r>
              <a:rPr sz="750" b="1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sz="750" b="1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billions</a:t>
            </a:r>
            <a:r>
              <a:rPr sz="750" b="1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7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sz="750" b="1" spc="14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dollars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in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funding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for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vaccine</a:t>
            </a:r>
            <a:r>
              <a:rPr sz="750" b="1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distribution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: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defTabSz="623438">
              <a:buClr>
                <a:srgbClr val="202020"/>
              </a:buClr>
              <a:buFont typeface="Arial"/>
              <a:buChar char="-"/>
            </a:pPr>
            <a:endParaRPr sz="852">
              <a:solidFill>
                <a:prstClr val="black"/>
              </a:solidFill>
              <a:latin typeface="Arial"/>
              <a:cs typeface="Arial"/>
            </a:endParaRPr>
          </a:p>
          <a:p>
            <a:pPr marL="8659" marR="141139" lvl="1" indent="132481" defTabSz="623438">
              <a:lnSpc>
                <a:spcPct val="110900"/>
              </a:lnSpc>
              <a:buFont typeface="Arial"/>
              <a:buChar char="-"/>
              <a:tabLst>
                <a:tab pos="200453" algn="l"/>
              </a:tabLst>
            </a:pP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$25</a:t>
            </a:r>
            <a:r>
              <a:rPr sz="750" b="1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billion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for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testing,</a:t>
            </a:r>
            <a:r>
              <a:rPr sz="750" spc="14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contact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tracing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and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reimbursing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hospitals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for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lost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revenue </a:t>
            </a:r>
            <a:r>
              <a:rPr sz="750" spc="-198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related</a:t>
            </a:r>
            <a:r>
              <a:rPr sz="750" spc="-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to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pandemic,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marL="311719" lvl="1" defTabSz="623438">
              <a:spcBef>
                <a:spcPts val="10"/>
              </a:spcBef>
              <a:buClr>
                <a:srgbClr val="202020"/>
              </a:buClr>
              <a:buFont typeface="Arial"/>
              <a:buChar char="-"/>
            </a:pPr>
            <a:endParaRPr sz="852">
              <a:solidFill>
                <a:prstClr val="black"/>
              </a:solidFill>
              <a:latin typeface="Arial"/>
              <a:cs typeface="Arial"/>
            </a:endParaRPr>
          </a:p>
          <a:p>
            <a:pPr marL="9092" marR="470609" lvl="2" indent="185733" defTabSz="623438">
              <a:lnSpc>
                <a:spcPct val="110000"/>
              </a:lnSpc>
              <a:buFont typeface="Arial"/>
              <a:buChar char="-"/>
              <a:tabLst>
                <a:tab pos="280547" algn="l"/>
              </a:tabLst>
            </a:pP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$20 billion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for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 federal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biomedical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research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for</a:t>
            </a:r>
            <a:r>
              <a:rPr sz="750" spc="14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vaccine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and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therapeutic </a:t>
            </a:r>
            <a:r>
              <a:rPr sz="750" spc="-20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manufacturing</a:t>
            </a:r>
            <a:r>
              <a:rPr sz="750" spc="-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and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procurement,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marL="623438" lvl="2" defTabSz="623438">
              <a:spcBef>
                <a:spcPts val="17"/>
              </a:spcBef>
              <a:buClr>
                <a:srgbClr val="202020"/>
              </a:buClr>
              <a:buFont typeface="Arial"/>
              <a:buChar char="-"/>
            </a:pPr>
            <a:endParaRPr sz="852">
              <a:solidFill>
                <a:prstClr val="black"/>
              </a:solidFill>
              <a:latin typeface="Arial"/>
              <a:cs typeface="Arial"/>
            </a:endParaRPr>
          </a:p>
          <a:p>
            <a:pPr marL="9092" marR="374063" lvl="2" indent="158890" defTabSz="623438">
              <a:lnSpc>
                <a:spcPct val="110000"/>
              </a:lnSpc>
              <a:buFont typeface="Arial"/>
              <a:buChar char="-"/>
              <a:tabLst>
                <a:tab pos="253705" algn="l"/>
              </a:tabLst>
            </a:pP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$8.75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billion</a:t>
            </a:r>
            <a:r>
              <a:rPr sz="750" b="1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to</a:t>
            </a:r>
            <a:r>
              <a:rPr sz="750" b="1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federal,</a:t>
            </a:r>
            <a:r>
              <a:rPr sz="750" b="1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state,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local,</a:t>
            </a:r>
            <a:r>
              <a:rPr sz="750" b="1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territorial</a:t>
            </a:r>
            <a:r>
              <a:rPr sz="750" b="1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and</a:t>
            </a:r>
            <a:r>
              <a:rPr sz="750" b="1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tribal</a:t>
            </a:r>
            <a:r>
              <a:rPr sz="750" b="1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public-health </a:t>
            </a:r>
            <a:r>
              <a:rPr sz="750" b="1" spc="-20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agencies</a:t>
            </a:r>
            <a:r>
              <a:rPr sz="750" b="1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for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distributing,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administering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and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tracking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vaccinations,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and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marL="623438" lvl="2" defTabSz="623438">
              <a:spcBef>
                <a:spcPts val="20"/>
              </a:spcBef>
              <a:buClr>
                <a:srgbClr val="202020"/>
              </a:buClr>
              <a:buFont typeface="Arial"/>
              <a:buChar char="-"/>
            </a:pPr>
            <a:endParaRPr sz="920">
              <a:solidFill>
                <a:prstClr val="black"/>
              </a:solidFill>
              <a:latin typeface="Arial"/>
              <a:cs typeface="Arial"/>
            </a:endParaRPr>
          </a:p>
          <a:p>
            <a:pPr marL="280114" lvl="2" indent="-85290" defTabSz="623438">
              <a:buFont typeface="Arial"/>
              <a:buChar char="-"/>
              <a:tabLst>
                <a:tab pos="280547" algn="l"/>
              </a:tabLst>
            </a:pP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$</a:t>
            </a:r>
            <a:r>
              <a:rPr sz="750" b="1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3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billion</a:t>
            </a:r>
            <a:r>
              <a:rPr sz="750" b="1" spc="-14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for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strategic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national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stockpile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vaccines.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marL="623438" lvl="2" defTabSz="623438">
              <a:spcBef>
                <a:spcPts val="17"/>
              </a:spcBef>
              <a:buClr>
                <a:srgbClr val="202020"/>
              </a:buClr>
              <a:buFont typeface="Arial"/>
              <a:buChar char="-"/>
            </a:pPr>
            <a:endParaRPr sz="852">
              <a:solidFill>
                <a:prstClr val="black"/>
              </a:solidFill>
              <a:latin typeface="Arial"/>
              <a:cs typeface="Arial"/>
            </a:endParaRPr>
          </a:p>
          <a:p>
            <a:pPr marL="9092" marR="3464" defTabSz="623438">
              <a:lnSpc>
                <a:spcPct val="110000"/>
              </a:lnSpc>
              <a:spcBef>
                <a:spcPts val="3"/>
              </a:spcBef>
              <a:buFontTx/>
              <a:buChar char="-"/>
              <a:tabLst>
                <a:tab pos="94815" algn="l"/>
              </a:tabLst>
            </a:pP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Specifically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aimed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at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the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suffering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leisure</a:t>
            </a:r>
            <a:r>
              <a:rPr sz="750" b="1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and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hospitality</a:t>
            </a:r>
            <a:r>
              <a:rPr sz="750" b="1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sector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,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there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is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$25</a:t>
            </a:r>
            <a:r>
              <a:rPr sz="750" b="1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billion </a:t>
            </a:r>
            <a:r>
              <a:rPr sz="750" b="1" spc="-198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for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 small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and midsized restaurants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and chains in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the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form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grants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to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be</a:t>
            </a:r>
            <a:r>
              <a:rPr sz="750" spc="-14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used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for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operating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expenses,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such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as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payroll, rent and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7" dirty="0">
                <a:solidFill>
                  <a:srgbClr val="202020"/>
                </a:solidFill>
                <a:latin typeface="Arial"/>
                <a:cs typeface="Arial"/>
              </a:rPr>
              <a:t>PPE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for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 employees.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  <a:p>
            <a:pPr defTabSz="623438">
              <a:spcBef>
                <a:spcPts val="17"/>
              </a:spcBef>
              <a:buClr>
                <a:srgbClr val="202020"/>
              </a:buClr>
              <a:buFont typeface="Arial"/>
              <a:buChar char="-"/>
            </a:pPr>
            <a:endParaRPr sz="852">
              <a:solidFill>
                <a:prstClr val="black"/>
              </a:solidFill>
              <a:latin typeface="Arial"/>
              <a:cs typeface="Arial"/>
            </a:endParaRPr>
          </a:p>
          <a:p>
            <a:pPr marL="9092" marR="342025" indent="-433" defTabSz="623438">
              <a:lnSpc>
                <a:spcPct val="110000"/>
              </a:lnSpc>
              <a:buFontTx/>
              <a:buChar char="-"/>
              <a:tabLst>
                <a:tab pos="68838" algn="l"/>
              </a:tabLst>
            </a:pP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There</a:t>
            </a:r>
            <a:r>
              <a:rPr sz="750" spc="3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is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$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7.25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billion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for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the</a:t>
            </a:r>
            <a:r>
              <a:rPr sz="750" spc="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Paycheck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Protection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spc="-3" dirty="0">
                <a:solidFill>
                  <a:srgbClr val="202020"/>
                </a:solidFill>
                <a:latin typeface="Arial"/>
                <a:cs typeface="Arial"/>
              </a:rPr>
              <a:t>Program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(PPP),</a:t>
            </a:r>
            <a:r>
              <a:rPr sz="750" spc="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small </a:t>
            </a:r>
            <a:r>
              <a:rPr sz="750" spc="-198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business</a:t>
            </a:r>
            <a:r>
              <a:rPr sz="7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02020"/>
                </a:solidFill>
                <a:latin typeface="Arial"/>
                <a:cs typeface="Arial"/>
              </a:rPr>
              <a:t>loan</a:t>
            </a:r>
            <a:r>
              <a:rPr sz="750" b="1" spc="-7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750" spc="-3" dirty="0">
                <a:solidFill>
                  <a:srgbClr val="202020"/>
                </a:solidFill>
                <a:latin typeface="Arial"/>
                <a:cs typeface="Arial"/>
              </a:rPr>
              <a:t>program.</a:t>
            </a:r>
            <a:endParaRPr sz="75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3346</Words>
  <Application>Microsoft Office PowerPoint</Application>
  <PresentationFormat>Widescreen</PresentationFormat>
  <Paragraphs>227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36" baseType="lpstr">
      <vt:lpstr>Arial Unicode MS</vt:lpstr>
      <vt:lpstr>Arial</vt:lpstr>
      <vt:lpstr>AvenirLT-Roman</vt:lpstr>
      <vt:lpstr>Calibri</vt:lpstr>
      <vt:lpstr>Calibri Light</vt:lpstr>
      <vt:lpstr>Cambria</vt:lpstr>
      <vt:lpstr>Courier</vt:lpstr>
      <vt:lpstr>Courier New</vt:lpstr>
      <vt:lpstr>Georgia</vt:lpstr>
      <vt:lpstr>High Tower Text</vt:lpstr>
      <vt:lpstr>Microsoft Sans Serif</vt:lpstr>
      <vt:lpstr>Segoe UI Symbol</vt:lpstr>
      <vt:lpstr>Times New Roman</vt:lpstr>
      <vt:lpstr>Verdana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       THE CONSTITUTION AND THE NEXT THIRTY YEARS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N.J.’s budget went from  rags to riches, just in time for  Murphy’s re-election year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THE CONSTITUTION AND THE NEXT THIRTY YEARS   </dc:title>
  <dc:creator>Catherine Brown</dc:creator>
  <cp:lastModifiedBy>Catherine Brown</cp:lastModifiedBy>
  <cp:revision>17</cp:revision>
  <dcterms:created xsi:type="dcterms:W3CDTF">2021-06-16T14:11:05Z</dcterms:created>
  <dcterms:modified xsi:type="dcterms:W3CDTF">2022-06-01T16:23:37Z</dcterms:modified>
</cp:coreProperties>
</file>